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 id="2147483711" r:id="rId3"/>
    <p:sldMasterId id="2147483728" r:id="rId4"/>
    <p:sldMasterId id="2147483745" r:id="rId5"/>
    <p:sldMasterId id="2147483762" r:id="rId6"/>
    <p:sldMasterId id="2147483774" r:id="rId7"/>
    <p:sldMasterId id="2147483791" r:id="rId8"/>
  </p:sldMasterIdLst>
  <p:sldIdLst>
    <p:sldId id="256" r:id="rId9"/>
    <p:sldId id="257" r:id="rId10"/>
    <p:sldId id="258" r:id="rId11"/>
    <p:sldId id="259" r:id="rId12"/>
    <p:sldId id="260" r:id="rId13"/>
    <p:sldId id="261" r:id="rId14"/>
    <p:sldId id="262" r:id="rId15"/>
    <p:sldId id="263" r:id="rId16"/>
    <p:sldId id="264" r:id="rId17"/>
    <p:sldId id="275" r:id="rId18"/>
    <p:sldId id="276" r:id="rId19"/>
    <p:sldId id="277" r:id="rId20"/>
    <p:sldId id="290" r:id="rId21"/>
    <p:sldId id="281" r:id="rId22"/>
    <p:sldId id="265" r:id="rId23"/>
    <p:sldId id="266" r:id="rId24"/>
    <p:sldId id="268" r:id="rId25"/>
    <p:sldId id="269" r:id="rId26"/>
    <p:sldId id="282" r:id="rId27"/>
    <p:sldId id="271" r:id="rId28"/>
    <p:sldId id="273" r:id="rId29"/>
    <p:sldId id="283" r:id="rId30"/>
    <p:sldId id="284" r:id="rId31"/>
    <p:sldId id="272" r:id="rId32"/>
    <p:sldId id="285" r:id="rId33"/>
    <p:sldId id="274" r:id="rId34"/>
    <p:sldId id="289" r:id="rId35"/>
    <p:sldId id="286" r:id="rId36"/>
    <p:sldId id="287" r:id="rId37"/>
    <p:sldId id="28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3" d="100"/>
          <a:sy n="93" d="100"/>
        </p:scale>
        <p:origin x="132" y="5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787255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5332435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9577580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5854319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46675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1191914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406778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0535810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6339250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977973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ru-RU"/>
              <a:t>Образец заголовка</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ru-RU"/>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02647A7-B1C7-422C-B568-A9973701E049}" type="slidenum">
              <a:rPr lang="ru-RU" smtClean="0"/>
              <a:t>‹#›</a:t>
            </a:fld>
            <a:endParaRPr lang="ru-RU"/>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0739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78372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553422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ru-RU"/>
              <a:t>Образец заголовка</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3673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62637998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03.04.2018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6160318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03.04.2018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9150116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03.04.2018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022958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ru-RU"/>
              <a:t>Образец заголовка</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4005243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2532011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8409749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91355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02478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342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2166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766615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000428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833728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101702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6342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515006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03061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03.04.2018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617504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03.04.2018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748791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03.04.2018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6330150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949013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Tree>
    <p:extLst>
      <p:ext uri="{BB962C8B-B14F-4D97-AF65-F5344CB8AC3E}">
        <p14:creationId xmlns:p14="http://schemas.microsoft.com/office/powerpoint/2010/main" val="25304929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825504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557805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3739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03141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2490037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71791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3188584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4115215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31620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0725049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1613412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5769071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03.04.2018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2257227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03.04.2018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1224870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03.04.2018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3048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0831683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6419786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2271896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23336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522852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4520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953648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1487421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047288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0369988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90579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03.04.2018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1127528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744893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7704611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807027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03.04.2018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904913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03.04.2018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176627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03.04.2018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4071994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379181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Tree>
    <p:extLst>
      <p:ext uri="{BB962C8B-B14F-4D97-AF65-F5344CB8AC3E}">
        <p14:creationId xmlns:p14="http://schemas.microsoft.com/office/powerpoint/2010/main" val="2582486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730083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89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03.04.2018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9597535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2353125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778604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5114760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42749339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1893459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4994875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8083993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402740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7699471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03.04.2018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610557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03.04.2018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036185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03.04.2018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844148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03.04.2018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2795486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283181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2970943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909861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655272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952173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0245473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8465989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829785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7161539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4635955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a:t>Образец заголовка</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9819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9027045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6381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168476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03.04.2018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7654940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03.04.2018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8345549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F5BAC40-374D-47CE-8AA4-C68447AF60F0}" type="datetimeFigureOut">
              <a:rPr lang="ru-RU" smtClean="0"/>
              <a:t>03.04.2018</a:t>
            </a:fld>
            <a:endParaRPr lang="ru-R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6928054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ru-R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42641963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863811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4290714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0180576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5720674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8099154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420687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F5BAC40-374D-47CE-8AA4-C68447AF60F0}" type="datetimeFigureOut">
              <a:rPr lang="ru-RU" smtClean="0"/>
              <a:t>03.04.2018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130268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0205948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F5BAC40-374D-47CE-8AA4-C68447AF60F0}" type="datetimeFigureOut">
              <a:rPr lang="ru-RU" smtClean="0"/>
              <a:t>03.04.2018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1772348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F5BAC40-374D-47CE-8AA4-C68447AF60F0}" type="datetimeFigureOut">
              <a:rPr lang="ru-RU" smtClean="0"/>
              <a:t>03.04.2018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14269172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BAC40-374D-47CE-8AA4-C68447AF60F0}" type="datetimeFigureOut">
              <a:rPr lang="ru-RU" smtClean="0"/>
              <a:t>03.04.2018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23966928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F5BAC40-374D-47CE-8AA4-C68447AF60F0}" type="datetimeFigureOut">
              <a:rPr lang="ru-RU" smtClean="0"/>
              <a:t>03.04.2018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2647A7-B1C7-422C-B568-A9973701E049}" type="slidenum">
              <a:rPr lang="ru-RU" smtClean="0"/>
              <a:t>‹#›</a:t>
            </a:fld>
            <a:endParaRPr lang="ru-RU"/>
          </a:p>
        </p:txBody>
      </p:sp>
    </p:spTree>
    <p:extLst>
      <p:ext uri="{BB962C8B-B14F-4D97-AF65-F5344CB8AC3E}">
        <p14:creationId xmlns:p14="http://schemas.microsoft.com/office/powerpoint/2010/main" val="393266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5.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6.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theme" Target="../theme/theme7.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8.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03.04.2018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442365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03.04.2018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32779751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03.04.2018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247941510"/>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03.04.2018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57998954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03.04.2018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1041641956"/>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F5BAC40-374D-47CE-8AA4-C68447AF60F0}" type="datetimeFigureOut">
              <a:rPr lang="ru-RU" smtClean="0"/>
              <a:t>03.04.2018</a:t>
            </a:fld>
            <a:endParaRPr lang="ru-R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ru-R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02647A7-B1C7-422C-B568-A9973701E049}" type="slidenum">
              <a:rPr lang="ru-RU" smtClean="0"/>
              <a:t>‹#›</a:t>
            </a:fld>
            <a:endParaRPr lang="ru-R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53202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BAC40-374D-47CE-8AA4-C68447AF60F0}" type="datetimeFigureOut">
              <a:rPr lang="ru-RU" smtClean="0"/>
              <a:t>03.04.2018</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397294983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F5BAC40-374D-47CE-8AA4-C68447AF60F0}" type="datetimeFigureOut">
              <a:rPr lang="ru-RU" smtClean="0"/>
              <a:t>03.04.2018</a:t>
            </a:fld>
            <a:endParaRPr lang="ru-RU"/>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ru-RU"/>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E02647A7-B1C7-422C-B568-A9973701E049}" type="slidenum">
              <a:rPr lang="ru-RU" smtClean="0"/>
              <a:t>‹#›</a:t>
            </a:fld>
            <a:endParaRPr lang="ru-RU"/>
          </a:p>
        </p:txBody>
      </p:sp>
    </p:spTree>
    <p:extLst>
      <p:ext uri="{BB962C8B-B14F-4D97-AF65-F5344CB8AC3E}">
        <p14:creationId xmlns:p14="http://schemas.microsoft.com/office/powerpoint/2010/main" val="384933648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0.xml"/><Relationship Id="rId1" Type="http://schemas.openxmlformats.org/officeDocument/2006/relationships/themeOverride" Target="../theme/themeOverr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4.wdp"/><Relationship Id="rId3" Type="http://schemas.openxmlformats.org/officeDocument/2006/relationships/image" Target="../media/image13.png"/><Relationship Id="rId7" Type="http://schemas.microsoft.com/office/2007/relationships/hdphoto" Target="../media/hdphoto2.wdp"/><Relationship Id="rId12"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87.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1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87.xml"/><Relationship Id="rId6" Type="http://schemas.openxmlformats.org/officeDocument/2006/relationships/image" Target="../media/image34.png"/><Relationship Id="rId5" Type="http://schemas.microsoft.com/office/2007/relationships/hdphoto" Target="../media/hdphoto5.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93.xml"/><Relationship Id="rId1" Type="http://schemas.openxmlformats.org/officeDocument/2006/relationships/themeOverride" Target="../theme/themeOverr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hemeOverride" Target="../theme/themeOverride18.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themeOverride" Target="../theme/themeOverride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8.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8.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50.xml"/><Relationship Id="rId1" Type="http://schemas.openxmlformats.org/officeDocument/2006/relationships/themeOverride" Target="../theme/themeOverride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7F498F-39A5-42CE-9451-EF685740310F}"/>
              </a:ext>
            </a:extLst>
          </p:cNvPr>
          <p:cNvSpPr>
            <a:spLocks noGrp="1"/>
          </p:cNvSpPr>
          <p:nvPr>
            <p:ph type="ctrTitle"/>
          </p:nvPr>
        </p:nvSpPr>
        <p:spPr/>
        <p:txBody>
          <a:bodyPr/>
          <a:lstStyle/>
          <a:p>
            <a:r>
              <a:rPr lang="ru-RU" sz="3200" dirty="0"/>
              <a:t>РЕШЕНИЕ И ИССЛЕДОВАНИЕ РЕШЕНИЯ ВНУТРЕННЕЙ ЗАДАЧИ ДИРИХЛЕ ДЛЯ УРАВНЕНИЯ ЛАПЛАСА В ОДНОСВЯЗНОЙ ОБЛАСТИ МЕТОДОМ БАЗИСНЫХ ПОТЕНЦИАЛОВ</a:t>
            </a:r>
          </a:p>
        </p:txBody>
      </p:sp>
      <p:sp>
        <p:nvSpPr>
          <p:cNvPr id="3" name="Подзаголовок 2">
            <a:extLst>
              <a:ext uri="{FF2B5EF4-FFF2-40B4-BE49-F238E27FC236}">
                <a16:creationId xmlns:a16="http://schemas.microsoft.com/office/drawing/2014/main" id="{E5CFE570-174E-4FB2-8AD0-D57775FEA3CA}"/>
              </a:ext>
            </a:extLst>
          </p:cNvPr>
          <p:cNvSpPr>
            <a:spLocks noGrp="1"/>
          </p:cNvSpPr>
          <p:nvPr>
            <p:ph type="subTitle" idx="1"/>
          </p:nvPr>
        </p:nvSpPr>
        <p:spPr/>
        <p:txBody>
          <a:bodyPr/>
          <a:lstStyle/>
          <a:p>
            <a:r>
              <a:rPr lang="ru-RU" dirty="0"/>
              <a:t>Дмитрий Пасько. МКМ. 3 курс</a:t>
            </a:r>
          </a:p>
        </p:txBody>
      </p:sp>
    </p:spTree>
    <p:extLst>
      <p:ext uri="{BB962C8B-B14F-4D97-AF65-F5344CB8AC3E}">
        <p14:creationId xmlns:p14="http://schemas.microsoft.com/office/powerpoint/2010/main" val="392887160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5A9B6B9-D4D2-4BD3-82E7-C073627DAC3E}"/>
                  </a:ext>
                </a:extLst>
              </p:cNvPr>
              <p:cNvSpPr>
                <a:spLocks noGrp="1"/>
              </p:cNvSpPr>
              <p:nvPr>
                <p:ph idx="1"/>
              </p:nvPr>
            </p:nvSpPr>
            <p:spPr>
              <a:xfrm>
                <a:off x="467609" y="138841"/>
                <a:ext cx="10152853" cy="6387794"/>
              </a:xfrm>
            </p:spPr>
            <p:txBody>
              <a:bodyPr>
                <a:normAutofit/>
              </a:bodyPr>
              <a:lstStyle/>
              <a:p>
                <a:r>
                  <a:rPr lang="ru-RU" u="sng" dirty="0"/>
                  <a:t>Тестовые граничные функции</a:t>
                </a:r>
                <a:r>
                  <a:rPr lang="ru-RU" dirty="0"/>
                  <a:t>:</a:t>
                </a:r>
              </a:p>
              <a:p>
                <a:pPr marL="0" indent="0" algn="ctr">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1)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𝑧</m:t>
                          </m:r>
                        </m:e>
                      </m:d>
                      <m:r>
                        <a:rPr lang="ru-RU" i="1">
                          <a:latin typeface="Cambria Math" panose="02040503050406030204" pitchFamily="18" charset="0"/>
                        </a:rPr>
                        <m:t>=</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a:latin typeface="Cambria Math" panose="02040503050406030204" pitchFamily="18" charset="0"/>
                            </a:rPr>
                            <m:t>cos</m:t>
                          </m:r>
                        </m:fName>
                        <m:e>
                          <m:r>
                            <a:rPr lang="ru-RU" i="1">
                              <a:latin typeface="Cambria Math" panose="02040503050406030204" pitchFamily="18" charset="0"/>
                            </a:rPr>
                            <m:t>𝑥</m:t>
                          </m:r>
                        </m:e>
                      </m:func>
                      <m:func>
                        <m:funcPr>
                          <m:ctrlPr>
                            <a:rPr lang="ru-RU" i="1">
                              <a:latin typeface="Cambria Math" panose="02040503050406030204" pitchFamily="18" charset="0"/>
                            </a:rPr>
                          </m:ctrlPr>
                        </m:funcPr>
                        <m:fName>
                          <m:r>
                            <m:rPr>
                              <m:sty m:val="p"/>
                            </m:rPr>
                            <a:rPr lang="ru-RU">
                              <a:latin typeface="Cambria Math" panose="02040503050406030204" pitchFamily="18" charset="0"/>
                            </a:rPr>
                            <m:t>cos</m:t>
                          </m:r>
                        </m:fName>
                        <m:e>
                          <m:r>
                            <a:rPr lang="ru-RU" i="1">
                              <a:latin typeface="Cambria Math" panose="02040503050406030204" pitchFamily="18" charset="0"/>
                            </a:rPr>
                            <m:t>𝑦</m:t>
                          </m:r>
                        </m:e>
                      </m:func>
                      <m:r>
                        <a:rPr lang="ru-RU" i="1">
                          <a:latin typeface="Cambria Math" panose="02040503050406030204" pitchFamily="18" charset="0"/>
                        </a:rPr>
                        <m:t>,</m:t>
                      </m:r>
                    </m:oMath>
                    <m:oMath xmlns:m="http://schemas.openxmlformats.org/officeDocument/2006/math">
                      <m:r>
                        <a:rPr lang="ru-RU" i="1">
                          <a:latin typeface="Cambria Math" panose="02040503050406030204" pitchFamily="18" charset="0"/>
                        </a:rPr>
                        <m:t>2)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a:latin typeface="Cambria Math" panose="02040503050406030204" pitchFamily="18" charset="0"/>
                            </a:rPr>
                            <m:t>sin</m:t>
                          </m:r>
                        </m:fName>
                        <m:e>
                          <m:r>
                            <a:rPr lang="ru-RU" i="1">
                              <a:latin typeface="Cambria Math" panose="02040503050406030204" pitchFamily="18" charset="0"/>
                            </a:rPr>
                            <m:t>𝑦</m:t>
                          </m:r>
                        </m:e>
                      </m:func>
                      <m:r>
                        <a:rPr lang="ru-RU" i="1">
                          <a:latin typeface="Cambria Math" panose="02040503050406030204" pitchFamily="18" charset="0"/>
                        </a:rPr>
                        <m:t>,</m:t>
                      </m:r>
                    </m:oMath>
                    <m:oMath xmlns:m="http://schemas.openxmlformats.org/officeDocument/2006/math">
                      <m:r>
                        <a:rPr lang="ru-RU" i="1">
                          <a:latin typeface="Cambria Math" panose="02040503050406030204" pitchFamily="18" charset="0"/>
                        </a:rPr>
                        <m:t>3)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𝑥</m:t>
                          </m:r>
                        </m:e>
                        <m:sup>
                          <m:r>
                            <a:rPr lang="ru-RU" i="1">
                              <a:latin typeface="Cambria Math" panose="02040503050406030204" pitchFamily="18" charset="0"/>
                            </a:rPr>
                            <m:t>2</m:t>
                          </m:r>
                        </m:sup>
                      </m:sSup>
                      <m:r>
                        <a:rPr lang="ru-RU" i="1">
                          <a:latin typeface="Cambria Math" panose="02040503050406030204" pitchFamily="18" charset="0"/>
                        </a:rPr>
                        <m:t>+4,</m:t>
                      </m:r>
                    </m:oMath>
                  </m:oMathPara>
                </a14:m>
                <a:br>
                  <a:rPr lang="ru-RU" dirty="0"/>
                </a:br>
                <a14:m>
                  <m:oMath xmlns:m="http://schemas.openxmlformats.org/officeDocument/2006/math">
                    <m:r>
                      <a:rPr lang="ru-RU" i="1">
                        <a:latin typeface="Cambria Math" panose="02040503050406030204" pitchFamily="18" charset="0"/>
                      </a:rPr>
                      <m:t>4)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r>
                      <a:rPr lang="ru-RU" i="1">
                        <a:latin typeface="Cambria Math" panose="02040503050406030204" pitchFamily="18" charset="0"/>
                      </a:rPr>
                      <m:t>𝑐𝑜𝑛𝑠𝑡</m:t>
                    </m:r>
                  </m:oMath>
                </a14:m>
                <a:r>
                  <a:rPr lang="ru-RU" dirty="0">
                    <a:effectLst/>
                  </a:rPr>
                  <a:t> (константа)</a:t>
                </a:r>
                <a:r>
                  <a:rPr lang="ru-RU" dirty="0"/>
                  <a:t> </a:t>
                </a:r>
                <a14:m>
                  <m:oMath xmlns:m="http://schemas.openxmlformats.org/officeDocument/2006/math">
                    <m:r>
                      <a:rPr lang="ru-RU" i="1">
                        <a:latin typeface="Cambria Math" panose="02040503050406030204" pitchFamily="18" charset="0"/>
                      </a:rPr>
                      <m:t>,</m:t>
                    </m:r>
                  </m:oMath>
                </a14:m>
                <a:endParaRPr lang="ru-RU" dirty="0">
                  <a:effectLst/>
                </a:endParaRPr>
              </a:p>
              <a:p>
                <a:pPr marL="0" indent="0" algn="ctr">
                  <a:buNone/>
                </a:pPr>
                <a:r>
                  <a:rPr lang="en-US" dirty="0"/>
                  <a:t> </a:t>
                </a:r>
                <a14:m>
                  <m:oMath xmlns:m="http://schemas.openxmlformats.org/officeDocument/2006/math">
                    <m:r>
                      <a:rPr lang="ru-RU" i="1">
                        <a:latin typeface="Cambria Math" panose="02040503050406030204" pitchFamily="18" charset="0"/>
                      </a:rPr>
                      <m:t>5)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en-US">
                            <a:latin typeface="Cambria Math" panose="02040503050406030204" pitchFamily="18" charset="0"/>
                          </a:rPr>
                          <m:t>ln</m:t>
                        </m:r>
                      </m:fName>
                      <m:e>
                        <m:f>
                          <m:fPr>
                            <m:ctrlPr>
                              <a:rPr lang="ru-RU" i="1">
                                <a:latin typeface="Cambria Math" panose="02040503050406030204" pitchFamily="18" charset="0"/>
                              </a:rPr>
                            </m:ctrlPr>
                          </m:fPr>
                          <m:num>
                            <m:r>
                              <a:rPr lang="ru-RU" i="1">
                                <a:latin typeface="Cambria Math" panose="02040503050406030204" pitchFamily="18" charset="0"/>
                              </a:rPr>
                              <m:t>1</m:t>
                            </m:r>
                          </m:num>
                          <m:den>
                            <m:rad>
                              <m:radPr>
                                <m:degHide m:val="on"/>
                                <m:ctrlPr>
                                  <a:rPr lang="ru-RU" i="1">
                                    <a:latin typeface="Cambria Math" panose="02040503050406030204" pitchFamily="18" charset="0"/>
                                  </a:rPr>
                                </m:ctrlPr>
                              </m:radPr>
                              <m:deg/>
                              <m:e>
                                <m:sSup>
                                  <m:sSupPr>
                                    <m:ctrlPr>
                                      <a:rPr lang="ru-RU" i="1">
                                        <a:latin typeface="Cambria Math" panose="02040503050406030204" pitchFamily="18" charset="0"/>
                                      </a:rPr>
                                    </m:ctrlPr>
                                  </m:sSupPr>
                                  <m:e>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2</m:t>
                                            </m:r>
                                          </m:sub>
                                          <m:sup>
                                            <m:r>
                                              <a:rPr lang="en-US" i="1">
                                                <a:latin typeface="Cambria Math" panose="02040503050406030204" pitchFamily="18" charset="0"/>
                                              </a:rPr>
                                              <m:t>1</m:t>
                                            </m:r>
                                          </m:sup>
                                        </m:sSubSup>
                                        <m:r>
                                          <a:rPr lang="ru-RU" i="1">
                                            <a:latin typeface="Cambria Math" panose="02040503050406030204" pitchFamily="18" charset="0"/>
                                          </a:rPr>
                                          <m:t>−</m:t>
                                        </m:r>
                                        <m:r>
                                          <a:rPr lang="en-US" i="1">
                                            <a:latin typeface="Cambria Math" panose="02040503050406030204" pitchFamily="18" charset="0"/>
                                          </a:rPr>
                                          <m:t>𝑦</m:t>
                                        </m:r>
                                      </m:e>
                                    </m:d>
                                  </m:e>
                                  <m:sup>
                                    <m:r>
                                      <a:rPr lang="ru-RU" i="1">
                                        <a:latin typeface="Cambria Math" panose="02040503050406030204" pitchFamily="18" charset="0"/>
                                      </a:rPr>
                                      <m:t>2</m:t>
                                    </m:r>
                                  </m:sup>
                                </m:sSup>
                                <m:r>
                                  <a:rPr lang="en-US" i="1">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sub>
                                          <m:sup>
                                            <m:r>
                                              <a:rPr lang="en-US" i="1">
                                                <a:latin typeface="Cambria Math" panose="02040503050406030204" pitchFamily="18" charset="0"/>
                                              </a:rPr>
                                              <m:t>1</m:t>
                                            </m:r>
                                          </m:sup>
                                        </m:sSubSup>
                                        <m:r>
                                          <a:rPr lang="ru-RU" i="1">
                                            <a:latin typeface="Cambria Math" panose="02040503050406030204" pitchFamily="18" charset="0"/>
                                          </a:rPr>
                                          <m:t>−</m:t>
                                        </m:r>
                                        <m:r>
                                          <a:rPr lang="ru-RU" i="1">
                                            <a:latin typeface="Cambria Math" panose="02040503050406030204" pitchFamily="18" charset="0"/>
                                          </a:rPr>
                                          <m:t>𝑥</m:t>
                                        </m:r>
                                      </m:e>
                                    </m:d>
                                  </m:e>
                                  <m:sup>
                                    <m:r>
                                      <a:rPr lang="ru-RU" i="1">
                                        <a:latin typeface="Cambria Math" panose="02040503050406030204" pitchFamily="18" charset="0"/>
                                      </a:rPr>
                                      <m:t>2</m:t>
                                    </m:r>
                                  </m:sup>
                                </m:sSup>
                              </m:e>
                            </m:rad>
                          </m:den>
                        </m:f>
                      </m:e>
                    </m:func>
                  </m:oMath>
                </a14:m>
                <a:r>
                  <a:rPr lang="ru-RU" dirty="0"/>
                  <a:t> (первый базисный потенциал)</a:t>
                </a:r>
                <a14:m>
                  <m:oMath xmlns:m="http://schemas.openxmlformats.org/officeDocument/2006/math">
                    <m:r>
                      <a:rPr lang="ru-RU">
                        <a:latin typeface="Cambria Math" panose="02040503050406030204" pitchFamily="18" charset="0"/>
                      </a:rPr>
                      <m:t>,</m:t>
                    </m:r>
                  </m:oMath>
                </a14:m>
                <a:br>
                  <a:rPr lang="ru-RU" dirty="0"/>
                </a:b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6)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a:latin typeface="Cambria Math" panose="02040503050406030204" pitchFamily="18" charset="0"/>
                            </a:rPr>
                            <m:t>ln</m:t>
                          </m:r>
                        </m:fName>
                        <m:e>
                          <m:d>
                            <m:dPr>
                              <m:ctrlPr>
                                <a:rPr lang="ru-RU" i="1">
                                  <a:latin typeface="Cambria Math" panose="02040503050406030204" pitchFamily="18" charset="0"/>
                                </a:rPr>
                              </m:ctrlPr>
                            </m:dPr>
                            <m:e>
                              <m:d>
                                <m:dPr>
                                  <m:begChr m:val="|"/>
                                  <m:endChr m:val="|"/>
                                  <m:ctrlPr>
                                    <a:rPr lang="ru-RU" i="1">
                                      <a:latin typeface="Cambria Math" panose="02040503050406030204" pitchFamily="18" charset="0"/>
                                    </a:rPr>
                                  </m:ctrlPr>
                                </m:dPr>
                                <m:e>
                                  <m:r>
                                    <a:rPr lang="ru-RU" i="1">
                                      <a:latin typeface="Cambria Math" panose="02040503050406030204" pitchFamily="18" charset="0"/>
                                    </a:rPr>
                                    <m:t>𝑥𝑦</m:t>
                                  </m:r>
                                </m:e>
                              </m:d>
                              <m:r>
                                <a:rPr lang="ru-RU" i="1">
                                  <a:latin typeface="Cambria Math" panose="02040503050406030204" pitchFamily="18" charset="0"/>
                                </a:rPr>
                                <m:t>+1</m:t>
                              </m:r>
                            </m:e>
                          </m:d>
                          <m:r>
                            <a:rPr lang="ru-RU" i="1">
                              <a:latin typeface="Cambria Math" panose="02040503050406030204" pitchFamily="18" charset="0"/>
                            </a:rPr>
                            <m:t>+2</m:t>
                          </m:r>
                          <m:r>
                            <a:rPr lang="ru-RU" i="1">
                              <a:latin typeface="Cambria Math" panose="02040503050406030204" pitchFamily="18" charset="0"/>
                            </a:rPr>
                            <m:t>𝑥</m:t>
                          </m:r>
                        </m:e>
                      </m:func>
                      <m:r>
                        <a:rPr lang="ru-RU" i="1">
                          <a:latin typeface="Cambria Math" panose="02040503050406030204" pitchFamily="18" charset="0"/>
                        </a:rPr>
                        <m:t>,</m:t>
                      </m:r>
                    </m:oMath>
                    <m:oMath xmlns:m="http://schemas.openxmlformats.org/officeDocument/2006/math">
                      <m:r>
                        <a:rPr lang="ru-RU" i="1">
                          <a:latin typeface="Cambria Math" panose="02040503050406030204" pitchFamily="18" charset="0"/>
                        </a:rPr>
                        <m:t>7)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𝑦</m:t>
                          </m:r>
                        </m:e>
                      </m:d>
                      <m:r>
                        <a:rPr lang="ru-RU" i="1">
                          <a:latin typeface="Cambria Math" panose="02040503050406030204" pitchFamily="18" charset="0"/>
                        </a:rPr>
                        <m:t>=</m:t>
                      </m:r>
                      <m:d>
                        <m:dPr>
                          <m:begChr m:val="{"/>
                          <m:endChr m:val=""/>
                          <m:ctrlPr>
                            <a:rPr lang="ru-RU" i="1">
                              <a:latin typeface="Cambria Math" panose="02040503050406030204" pitchFamily="18" charset="0"/>
                            </a:rPr>
                          </m:ctrlPr>
                        </m:dPr>
                        <m:e>
                          <m:eqArr>
                            <m:eqArrPr>
                              <m:ctrlPr>
                                <a:rPr lang="ru-RU" i="1">
                                  <a:latin typeface="Cambria Math" panose="02040503050406030204" pitchFamily="18" charset="0"/>
                                </a:rPr>
                              </m:ctrlPr>
                            </m:eqArrPr>
                            <m:e>
                              <m:r>
                                <m:rPr>
                                  <m:sty m:val="p"/>
                                </m:rPr>
                                <a:rPr lang="ru-RU">
                                  <a:latin typeface="Cambria Math" panose="02040503050406030204" pitchFamily="18" charset="0"/>
                                </a:rPr>
                                <m:t>cos</m:t>
                              </m:r>
                              <m:r>
                                <a:rPr lang="ru-RU" b="0" i="1" smtClean="0">
                                  <a:latin typeface="Cambria Math" panose="02040503050406030204" pitchFamily="18" charset="0"/>
                                </a:rPr>
                                <m:t>2</m:t>
                              </m:r>
                              <m:r>
                                <a:rPr lang="ru-RU" i="1">
                                  <a:latin typeface="Cambria Math" panose="02040503050406030204" pitchFamily="18" charset="0"/>
                                </a:rPr>
                                <m:t>𝑥</m:t>
                              </m:r>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a:latin typeface="Cambria Math" panose="02040503050406030204" pitchFamily="18" charset="0"/>
                                    </a:rPr>
                                    <m:t>sec</m:t>
                                  </m:r>
                                </m:fName>
                                <m:e>
                                  <m:r>
                                    <a:rPr lang="ru-RU" i="1">
                                      <a:latin typeface="Cambria Math" panose="02040503050406030204" pitchFamily="18" charset="0"/>
                                    </a:rPr>
                                    <m:t>𝑦𝑥</m:t>
                                  </m:r>
                                </m:e>
                              </m:func>
                              <m:r>
                                <a:rPr lang="ru-RU" i="1">
                                  <a:latin typeface="Cambria Math" panose="02040503050406030204" pitchFamily="18" charset="0"/>
                                </a:rPr>
                                <m:t>,</m:t>
                              </m:r>
                              <m:r>
                                <m:rPr>
                                  <m:sty m:val="p"/>
                                </m:rPr>
                                <a:rPr lang="ru-RU">
                                  <a:latin typeface="Cambria Math" panose="02040503050406030204" pitchFamily="18" charset="0"/>
                                </a:rPr>
                                <m:t>cos</m:t>
                              </m:r>
                              <m:r>
                                <a:rPr lang="ru-RU" i="1">
                                  <a:latin typeface="Cambria Math" panose="02040503050406030204" pitchFamily="18" charset="0"/>
                                </a:rPr>
                                <m:t>𝑥𝑦</m:t>
                              </m:r>
                              <m:r>
                                <a:rPr lang="ru-RU" i="1">
                                  <a:latin typeface="Cambria Math" panose="02040503050406030204" pitchFamily="18" charset="0"/>
                                </a:rPr>
                                <m:t>≠0</m:t>
                              </m:r>
                            </m:e>
                            <m:e>
                              <m:r>
                                <a:rPr lang="ru-RU" i="1">
                                  <a:latin typeface="Cambria Math" panose="02040503050406030204" pitchFamily="18" charset="0"/>
                                </a:rPr>
                                <m:t>1,</m:t>
                              </m:r>
                              <m:r>
                                <m:rPr>
                                  <m:sty m:val="p"/>
                                </m:rPr>
                                <a:rPr lang="ru-RU">
                                  <a:latin typeface="Cambria Math" panose="02040503050406030204" pitchFamily="18" charset="0"/>
                                </a:rPr>
                                <m:t>cos</m:t>
                              </m:r>
                              <m:r>
                                <a:rPr lang="ru-RU" i="1">
                                  <a:latin typeface="Cambria Math" panose="02040503050406030204" pitchFamily="18" charset="0"/>
                                </a:rPr>
                                <m:t>𝑥𝑦</m:t>
                              </m:r>
                              <m:r>
                                <a:rPr lang="ru-RU" i="1">
                                  <a:latin typeface="Cambria Math" panose="02040503050406030204" pitchFamily="18" charset="0"/>
                                </a:rPr>
                                <m:t>=0</m:t>
                              </m:r>
                            </m:e>
                          </m:eqArr>
                        </m:e>
                      </m:d>
                    </m:oMath>
                  </m:oMathPara>
                </a14:m>
                <a:endParaRPr lang="ru-RU" dirty="0">
                  <a:effectLst/>
                </a:endParaRPr>
              </a:p>
              <a:p>
                <a:pPr marL="0" indent="0" algn="ctr">
                  <a:buNone/>
                </a:pPr>
                <a14:m>
                  <m:oMath xmlns:m="http://schemas.openxmlformats.org/officeDocument/2006/math">
                    <m:r>
                      <a:rPr lang="en-US" i="1">
                        <a:latin typeface="Cambria Math" panose="02040503050406030204" pitchFamily="18" charset="0"/>
                      </a:rPr>
                      <m:t>8) </m:t>
                    </m:r>
                    <m:r>
                      <a:rPr lang="ru-RU" i="1">
                        <a:latin typeface="Cambria Math" panose="02040503050406030204" pitchFamily="18" charset="0"/>
                      </a:rPr>
                      <m:t>𝜑</m:t>
                    </m:r>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r>
                          <a:rPr lang="ru-RU" i="1">
                            <a:latin typeface="Cambria Math" panose="02040503050406030204" pitchFamily="18" charset="0"/>
                          </a:rPr>
                          <m:t>𝑦</m:t>
                        </m:r>
                      </m:e>
                    </m:d>
                    <m:r>
                      <a:rPr lang="en-US" i="1">
                        <a:latin typeface="Cambria Math" panose="02040503050406030204" pitchFamily="18" charset="0"/>
                      </a:rPr>
                      <m:t>=</m:t>
                    </m:r>
                  </m:oMath>
                </a14:m>
                <a:r>
                  <a:rPr lang="ru-RU" dirty="0"/>
                  <a:t> </a:t>
                </a:r>
                <a14:m>
                  <m:oMath xmlns:m="http://schemas.openxmlformats.org/officeDocument/2006/math">
                    <m:d>
                      <m:dPr>
                        <m:begChr m:val="{"/>
                        <m:endChr m:val=""/>
                        <m:ctrlPr>
                          <a:rPr lang="ru-RU" i="1">
                            <a:latin typeface="Cambria Math" panose="02040503050406030204" pitchFamily="18" charset="0"/>
                          </a:rPr>
                        </m:ctrlPr>
                      </m:dPr>
                      <m:e>
                        <m:eqArr>
                          <m:eqArrPr>
                            <m:ctrlPr>
                              <a:rPr lang="ru-RU" i="1">
                                <a:latin typeface="Cambria Math" panose="02040503050406030204" pitchFamily="18" charset="0"/>
                              </a:rPr>
                            </m:ctrlPr>
                          </m:eqArrPr>
                          <m:e>
                            <m:r>
                              <a:rPr lang="en-US" i="1">
                                <a:latin typeface="Cambria Math" panose="02040503050406030204" pitchFamily="18" charset="0"/>
                              </a:rPr>
                              <m:t>0,−</m:t>
                            </m:r>
                            <m:f>
                              <m:fPr>
                                <m:ctrlPr>
                                  <a:rPr lang="ru-RU" i="1">
                                    <a:latin typeface="Cambria Math" panose="02040503050406030204" pitchFamily="18" charset="0"/>
                                  </a:rPr>
                                </m:ctrlPr>
                              </m:fPr>
                              <m:num>
                                <m:r>
                                  <a:rPr lang="en-US" i="1">
                                    <a:latin typeface="Cambria Math" panose="02040503050406030204" pitchFamily="18" charset="0"/>
                                  </a:rPr>
                                  <m:t>2</m:t>
                                </m:r>
                                <m:r>
                                  <a:rPr lang="ru-RU" i="1">
                                    <a:latin typeface="Cambria Math" panose="02040503050406030204" pitchFamily="18" charset="0"/>
                                  </a:rPr>
                                  <m:t>𝜋</m:t>
                                </m:r>
                              </m:num>
                              <m:den>
                                <m:r>
                                  <a:rPr lang="en-US" i="1">
                                    <a:latin typeface="Cambria Math" panose="02040503050406030204" pitchFamily="18" charset="0"/>
                                  </a:rPr>
                                  <m:t>3</m:t>
                                </m:r>
                              </m:den>
                            </m:f>
                            <m:r>
                              <a:rPr lang="en-US" i="1">
                                <a:latin typeface="Cambria Math" panose="02040503050406030204" pitchFamily="18" charset="0"/>
                              </a:rPr>
                              <m:t>≤</m:t>
                            </m:r>
                            <m:r>
                              <m:rPr>
                                <m:nor/>
                              </m:rPr>
                              <a:rPr lang="en-US"/>
                              <m:t>arg</m:t>
                            </m:r>
                            <m:d>
                              <m:dPr>
                                <m:ctrlPr>
                                  <a:rPr lang="ru-RU" i="1">
                                    <a:latin typeface="Cambria Math" panose="02040503050406030204" pitchFamily="18" charset="0"/>
                                  </a:rPr>
                                </m:ctrlPr>
                              </m:dPr>
                              <m:e>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r>
                                  <a:rPr lang="en-US" i="1">
                                    <a:latin typeface="Cambria Math" panose="02040503050406030204" pitchFamily="18" charset="0"/>
                                  </a:rPr>
                                  <m:t>+</m:t>
                                </m:r>
                                <m:r>
                                  <a:rPr lang="ru-RU" i="1">
                                    <a:latin typeface="Cambria Math" panose="02040503050406030204" pitchFamily="18" charset="0"/>
                                  </a:rPr>
                                  <m:t>𝑖</m:t>
                                </m:r>
                                <m:d>
                                  <m:dPr>
                                    <m:ctrlPr>
                                      <a:rPr lang="ru-RU" i="1">
                                        <a:latin typeface="Cambria Math" panose="02040503050406030204" pitchFamily="18" charset="0"/>
                                      </a:rPr>
                                    </m:ctrlPr>
                                  </m:dPr>
                                  <m:e>
                                    <m:r>
                                      <a:rPr lang="ru-RU" i="1">
                                        <a:latin typeface="Cambria Math" panose="02040503050406030204" pitchFamily="18" charset="0"/>
                                      </a:rPr>
                                      <m:t>𝑦</m:t>
                                    </m:r>
                                    <m:r>
                                      <a:rPr lang="en-US" i="1">
                                        <a:latin typeface="Cambria Math" panose="02040503050406030204" pitchFamily="18" charset="0"/>
                                      </a:rPr>
                                      <m:t>−</m:t>
                                    </m:r>
                                    <m:f>
                                      <m:fPr>
                                        <m:ctrlPr>
                                          <a:rPr lang="ru-RU" i="1">
                                            <a:latin typeface="Cambria Math" panose="02040503050406030204" pitchFamily="18" charset="0"/>
                                          </a:rPr>
                                        </m:ctrlPr>
                                      </m:fPr>
                                      <m:num>
                                        <m:rad>
                                          <m:radPr>
                                            <m:degHide m:val="on"/>
                                            <m:ctrlPr>
                                              <a:rPr lang="ru-RU"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2</m:t>
                                        </m:r>
                                      </m:den>
                                    </m:f>
                                  </m:e>
                                </m:d>
                              </m:e>
                            </m:d>
                            <m:r>
                              <a:rPr lang="en-US" i="1">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𝜋</m:t>
                                </m:r>
                              </m:num>
                              <m:den>
                                <m:r>
                                  <a:rPr lang="en-US" i="1">
                                    <a:latin typeface="Cambria Math" panose="02040503050406030204" pitchFamily="18" charset="0"/>
                                  </a:rPr>
                                  <m:t>3</m:t>
                                </m:r>
                              </m:den>
                            </m:f>
                          </m:e>
                          <m:e>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𝜋</m:t>
                                </m:r>
                              </m:num>
                              <m:den>
                                <m:r>
                                  <a:rPr lang="en-US" i="1">
                                    <a:latin typeface="Cambria Math" panose="02040503050406030204" pitchFamily="18" charset="0"/>
                                  </a:rPr>
                                  <m:t>3</m:t>
                                </m:r>
                              </m:den>
                            </m:f>
                            <m:r>
                              <a:rPr lang="en-US" i="1">
                                <a:latin typeface="Cambria Math" panose="02040503050406030204" pitchFamily="18" charset="0"/>
                              </a:rPr>
                              <m:t>≤</m:t>
                            </m:r>
                            <m:r>
                              <m:rPr>
                                <m:nor/>
                              </m:rPr>
                              <a:rPr lang="en-US"/>
                              <m:t>arg</m:t>
                            </m:r>
                            <m:d>
                              <m:dPr>
                                <m:ctrlPr>
                                  <a:rPr lang="ru-RU" i="1">
                                    <a:latin typeface="Cambria Math" panose="02040503050406030204" pitchFamily="18" charset="0"/>
                                  </a:rPr>
                                </m:ctrlPr>
                              </m:dPr>
                              <m:e>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r>
                                  <a:rPr lang="en-US" i="1">
                                    <a:latin typeface="Cambria Math" panose="02040503050406030204" pitchFamily="18" charset="0"/>
                                  </a:rPr>
                                  <m:t>+</m:t>
                                </m:r>
                                <m:r>
                                  <a:rPr lang="ru-RU" i="1">
                                    <a:latin typeface="Cambria Math" panose="02040503050406030204" pitchFamily="18" charset="0"/>
                                  </a:rPr>
                                  <m:t>𝑖</m:t>
                                </m:r>
                                <m:d>
                                  <m:dPr>
                                    <m:ctrlPr>
                                      <a:rPr lang="ru-RU" i="1">
                                        <a:latin typeface="Cambria Math" panose="02040503050406030204" pitchFamily="18" charset="0"/>
                                      </a:rPr>
                                    </m:ctrlPr>
                                  </m:dPr>
                                  <m:e>
                                    <m:r>
                                      <a:rPr lang="ru-RU" i="1">
                                        <a:latin typeface="Cambria Math" panose="02040503050406030204" pitchFamily="18" charset="0"/>
                                      </a:rPr>
                                      <m:t>𝑦</m:t>
                                    </m:r>
                                    <m:r>
                                      <a:rPr lang="en-US" i="1">
                                        <a:latin typeface="Cambria Math" panose="02040503050406030204" pitchFamily="18" charset="0"/>
                                      </a:rPr>
                                      <m:t>−</m:t>
                                    </m:r>
                                    <m:f>
                                      <m:fPr>
                                        <m:ctrlPr>
                                          <a:rPr lang="ru-RU" i="1">
                                            <a:latin typeface="Cambria Math" panose="02040503050406030204" pitchFamily="18" charset="0"/>
                                          </a:rPr>
                                        </m:ctrlPr>
                                      </m:fPr>
                                      <m:num>
                                        <m:rad>
                                          <m:radPr>
                                            <m:degHide m:val="on"/>
                                            <m:ctrlPr>
                                              <a:rPr lang="ru-RU"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2</m:t>
                                        </m:r>
                                      </m:den>
                                    </m:f>
                                  </m:e>
                                </m:d>
                              </m:e>
                            </m:d>
                            <m:r>
                              <a:rPr lang="en-US" i="1">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𝜋</m:t>
                                </m:r>
                              </m:num>
                              <m:den>
                                <m:r>
                                  <a:rPr lang="en-US" i="1">
                                    <a:latin typeface="Cambria Math" panose="02040503050406030204" pitchFamily="18" charset="0"/>
                                  </a:rPr>
                                  <m:t>2</m:t>
                                </m:r>
                              </m:den>
                            </m:f>
                          </m:e>
                          <m:e>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r>
                                  <a:rPr lang="ru-RU" i="1">
                                    <a:latin typeface="Cambria Math" panose="02040503050406030204" pitchFamily="18" charset="0"/>
                                  </a:rPr>
                                  <m:t>𝜋</m:t>
                                </m:r>
                              </m:num>
                              <m:den>
                                <m:r>
                                  <a:rPr lang="en-US" i="1">
                                    <a:latin typeface="Cambria Math" panose="02040503050406030204" pitchFamily="18" charset="0"/>
                                  </a:rPr>
                                  <m:t>2</m:t>
                                </m:r>
                              </m:den>
                            </m:f>
                            <m:r>
                              <a:rPr lang="en-US" i="1">
                                <a:latin typeface="Cambria Math" panose="02040503050406030204" pitchFamily="18" charset="0"/>
                              </a:rPr>
                              <m:t>≤</m:t>
                            </m:r>
                            <m:r>
                              <m:rPr>
                                <m:nor/>
                              </m:rPr>
                              <a:rPr lang="en-US"/>
                              <m:t>arg</m:t>
                            </m:r>
                            <m:d>
                              <m:dPr>
                                <m:ctrlPr>
                                  <a:rPr lang="ru-RU" i="1">
                                    <a:latin typeface="Cambria Math" panose="02040503050406030204" pitchFamily="18" charset="0"/>
                                  </a:rPr>
                                </m:ctrlPr>
                              </m:dPr>
                              <m:e>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r>
                                  <a:rPr lang="en-US" i="1">
                                    <a:latin typeface="Cambria Math" panose="02040503050406030204" pitchFamily="18" charset="0"/>
                                  </a:rPr>
                                  <m:t>+</m:t>
                                </m:r>
                                <m:r>
                                  <a:rPr lang="ru-RU" i="1">
                                    <a:latin typeface="Cambria Math" panose="02040503050406030204" pitchFamily="18" charset="0"/>
                                  </a:rPr>
                                  <m:t>𝑖</m:t>
                                </m:r>
                                <m:d>
                                  <m:dPr>
                                    <m:ctrlPr>
                                      <a:rPr lang="ru-RU" i="1">
                                        <a:latin typeface="Cambria Math" panose="02040503050406030204" pitchFamily="18" charset="0"/>
                                      </a:rPr>
                                    </m:ctrlPr>
                                  </m:dPr>
                                  <m:e>
                                    <m:r>
                                      <a:rPr lang="ru-RU" i="1">
                                        <a:latin typeface="Cambria Math" panose="02040503050406030204" pitchFamily="18" charset="0"/>
                                      </a:rPr>
                                      <m:t>𝑦</m:t>
                                    </m:r>
                                    <m:r>
                                      <a:rPr lang="en-US" i="1">
                                        <a:latin typeface="Cambria Math" panose="02040503050406030204" pitchFamily="18" charset="0"/>
                                      </a:rPr>
                                      <m:t>−</m:t>
                                    </m:r>
                                    <m:f>
                                      <m:fPr>
                                        <m:ctrlPr>
                                          <a:rPr lang="ru-RU" i="1">
                                            <a:latin typeface="Cambria Math" panose="02040503050406030204" pitchFamily="18" charset="0"/>
                                          </a:rPr>
                                        </m:ctrlPr>
                                      </m:fPr>
                                      <m:num>
                                        <m:rad>
                                          <m:radPr>
                                            <m:degHide m:val="on"/>
                                            <m:ctrlPr>
                                              <a:rPr lang="ru-RU"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2</m:t>
                                        </m:r>
                                      </m:den>
                                    </m:f>
                                  </m:e>
                                </m:d>
                              </m:e>
                            </m:d>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4</m:t>
                                </m:r>
                                <m:r>
                                  <a:rPr lang="ru-RU" i="1">
                                    <a:latin typeface="Cambria Math" panose="02040503050406030204" pitchFamily="18" charset="0"/>
                                  </a:rPr>
                                  <m:t>𝜋</m:t>
                                </m:r>
                              </m:num>
                              <m:den>
                                <m:r>
                                  <a:rPr lang="en-US" i="1">
                                    <a:latin typeface="Cambria Math" panose="02040503050406030204" pitchFamily="18" charset="0"/>
                                  </a:rPr>
                                  <m:t>3</m:t>
                                </m:r>
                              </m:den>
                            </m:f>
                          </m:e>
                          <m:e>
                            <m:r>
                              <m:rPr>
                                <m:nor/>
                              </m:rPr>
                              <a:rPr lang="en-US"/>
                              <m:t>arg</m:t>
                            </m:r>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r>
                                  <a:rPr lang="ru-RU" i="1">
                                    <a:latin typeface="Cambria Math" panose="02040503050406030204" pitchFamily="18" charset="0"/>
                                  </a:rPr>
                                  <m:t>𝑖𝑦</m:t>
                                </m:r>
                              </m:e>
                            </m:d>
                            <m:r>
                              <a:rPr lang="en-US" i="1">
                                <a:latin typeface="Cambria Math" panose="02040503050406030204" pitchFamily="18" charset="0"/>
                              </a:rPr>
                              <m:t>=</m:t>
                            </m:r>
                            <m:r>
                              <m:rPr>
                                <m:nor/>
                              </m:rPr>
                              <a:rPr lang="en-US"/>
                              <m:t>arctg</m:t>
                            </m:r>
                            <m:d>
                              <m:dPr>
                                <m:ctrlPr>
                                  <a:rPr lang="ru-RU" i="1">
                                    <a:latin typeface="Cambria Math" panose="020405030504060302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𝑦</m:t>
                                    </m:r>
                                  </m:num>
                                  <m:den>
                                    <m:r>
                                      <a:rPr lang="ru-RU" i="1">
                                        <a:latin typeface="Cambria Math" panose="02040503050406030204" pitchFamily="18" charset="0"/>
                                      </a:rPr>
                                      <m:t>𝑥</m:t>
                                    </m:r>
                                  </m:den>
                                </m:f>
                              </m:e>
                            </m:d>
                            <m:r>
                              <a:rPr lang="en-US" i="1">
                                <a:latin typeface="Cambria Math" panose="02040503050406030204" pitchFamily="18" charset="0"/>
                              </a:rPr>
                              <m:t>+</m:t>
                            </m:r>
                            <m:r>
                              <m:rPr>
                                <m:nor/>
                              </m:rPr>
                              <a:rPr lang="en-US"/>
                              <m:t>sign</m:t>
                            </m:r>
                            <m:r>
                              <a:rPr lang="en-US" i="1">
                                <a:latin typeface="Cambria Math" panose="02040503050406030204" pitchFamily="18" charset="0"/>
                              </a:rPr>
                              <m:t>(</m:t>
                            </m:r>
                            <m:d>
                              <m:dPr>
                                <m:begChr m:val="|"/>
                                <m:endChr m:val="|"/>
                                <m:ctrlPr>
                                  <a:rPr lang="ru-RU" i="1">
                                    <a:latin typeface="Cambria Math" panose="02040503050406030204" pitchFamily="18" charset="0"/>
                                  </a:rPr>
                                </m:ctrlPr>
                              </m:dPr>
                              <m:e>
                                <m:r>
                                  <a:rPr lang="ru-RU" i="1">
                                    <a:latin typeface="Cambria Math" panose="02040503050406030204" pitchFamily="18" charset="0"/>
                                  </a:rPr>
                                  <m:t>𝑥</m:t>
                                </m:r>
                              </m:e>
                            </m:d>
                            <m:r>
                              <a:rPr lang="en-US" i="1">
                                <a:latin typeface="Cambria Math" panose="02040503050406030204" pitchFamily="18" charset="0"/>
                              </a:rPr>
                              <m:t>−</m:t>
                            </m:r>
                            <m:r>
                              <a:rPr lang="ru-RU" i="1">
                                <a:latin typeface="Cambria Math" panose="02040503050406030204" pitchFamily="18" charset="0"/>
                              </a:rPr>
                              <m:t>𝑥</m:t>
                            </m:r>
                            <m:r>
                              <a:rPr lang="en-US" i="1">
                                <a:latin typeface="Cambria Math" panose="02040503050406030204" pitchFamily="18" charset="0"/>
                              </a:rPr>
                              <m:t>)×</m:t>
                            </m:r>
                            <m:r>
                              <a:rPr lang="ru-RU" i="1">
                                <a:latin typeface="Cambria Math" panose="02040503050406030204" pitchFamily="18" charset="0"/>
                              </a:rPr>
                              <m:t>𝜋</m:t>
                            </m:r>
                            <m:r>
                              <a:rPr lang="en-US" i="1">
                                <a:latin typeface="Cambria Math" panose="02040503050406030204" pitchFamily="18" charset="0"/>
                              </a:rPr>
                              <m:t>×</m:t>
                            </m:r>
                            <m:r>
                              <m:rPr>
                                <m:nor/>
                              </m:rPr>
                              <a:rPr lang="en-US"/>
                              <m:t>sign</m:t>
                            </m:r>
                            <m:r>
                              <a:rPr lang="en-US" i="1">
                                <a:latin typeface="Cambria Math" panose="02040503050406030204" pitchFamily="18" charset="0"/>
                              </a:rPr>
                              <m:t>(</m:t>
                            </m:r>
                            <m:r>
                              <a:rPr lang="ru-RU" i="1">
                                <a:latin typeface="Cambria Math" panose="02040503050406030204" pitchFamily="18" charset="0"/>
                              </a:rPr>
                              <m:t>𝑦</m:t>
                            </m:r>
                            <m:r>
                              <a:rPr lang="en-US" i="1">
                                <a:latin typeface="Cambria Math" panose="02040503050406030204" pitchFamily="18" charset="0"/>
                              </a:rPr>
                              <m:t>)</m:t>
                            </m:r>
                          </m:e>
                        </m:eqArr>
                      </m:e>
                    </m:d>
                  </m:oMath>
                </a14:m>
                <a:endParaRPr lang="ru-RU" dirty="0"/>
              </a:p>
            </p:txBody>
          </p:sp>
        </mc:Choice>
        <mc:Fallback xmlns="">
          <p:sp>
            <p:nvSpPr>
              <p:cNvPr id="3" name="Объект 2">
                <a:extLst>
                  <a:ext uri="{FF2B5EF4-FFF2-40B4-BE49-F238E27FC236}">
                    <a16:creationId xmlns:a16="http://schemas.microsoft.com/office/drawing/2014/main" id="{65A9B6B9-D4D2-4BD3-82E7-C073627DAC3E}"/>
                  </a:ext>
                </a:extLst>
              </p:cNvPr>
              <p:cNvSpPr>
                <a:spLocks noGrp="1" noRot="1" noChangeAspect="1" noMove="1" noResize="1" noEditPoints="1" noAdjustHandles="1" noChangeArrowheads="1" noChangeShapeType="1" noTextEdit="1"/>
              </p:cNvSpPr>
              <p:nvPr>
                <p:ph idx="1"/>
              </p:nvPr>
            </p:nvSpPr>
            <p:spPr>
              <a:xfrm>
                <a:off x="467609" y="138841"/>
                <a:ext cx="10152853" cy="6387794"/>
              </a:xfrm>
              <a:blipFill>
                <a:blip r:embed="rId3"/>
                <a:stretch>
                  <a:fillRect l="-180" t="-668"/>
                </a:stretch>
              </a:blipFill>
            </p:spPr>
            <p:txBody>
              <a:bodyPr/>
              <a:lstStyle/>
              <a:p>
                <a:r>
                  <a:rPr lang="ru-RU">
                    <a:noFill/>
                  </a:rPr>
                  <a:t> </a:t>
                </a:r>
              </a:p>
            </p:txBody>
          </p:sp>
        </mc:Fallback>
      </mc:AlternateContent>
    </p:spTree>
    <p:extLst>
      <p:ext uri="{BB962C8B-B14F-4D97-AF65-F5344CB8AC3E}">
        <p14:creationId xmlns:p14="http://schemas.microsoft.com/office/powerpoint/2010/main" val="3814128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67EE25-5C80-4B95-BA01-5C012488FE9D}"/>
              </a:ext>
            </a:extLst>
          </p:cNvPr>
          <p:cNvSpPr>
            <a:spLocks noGrp="1"/>
          </p:cNvSpPr>
          <p:nvPr>
            <p:ph type="title"/>
          </p:nvPr>
        </p:nvSpPr>
        <p:spPr/>
        <p:txBody>
          <a:bodyPr/>
          <a:lstStyle/>
          <a:p>
            <a:pPr algn="ctr"/>
            <a:r>
              <a:rPr lang="ru-RU" i="1" dirty="0"/>
              <a:t>Демонстрация эффективности </a:t>
            </a:r>
            <a:r>
              <a:rPr lang="ru-RU" dirty="0"/>
              <a:t>метода базисных потенциалов</a:t>
            </a:r>
          </a:p>
        </p:txBody>
      </p:sp>
      <p:sp>
        <p:nvSpPr>
          <p:cNvPr id="3" name="Объект 2">
            <a:extLst>
              <a:ext uri="{FF2B5EF4-FFF2-40B4-BE49-F238E27FC236}">
                <a16:creationId xmlns:a16="http://schemas.microsoft.com/office/drawing/2014/main" id="{DA49EB34-A944-467E-839A-BA2E8948AE76}"/>
              </a:ext>
            </a:extLst>
          </p:cNvPr>
          <p:cNvSpPr>
            <a:spLocks noGrp="1"/>
          </p:cNvSpPr>
          <p:nvPr>
            <p:ph idx="1"/>
          </p:nvPr>
        </p:nvSpPr>
        <p:spPr>
          <a:xfrm>
            <a:off x="677334" y="1930400"/>
            <a:ext cx="8751892" cy="4453622"/>
          </a:xfrm>
        </p:spPr>
        <p:txBody>
          <a:bodyPr/>
          <a:lstStyle/>
          <a:p>
            <a:pPr marL="0" indent="0" algn="just">
              <a:buNone/>
            </a:pPr>
            <a:r>
              <a:rPr lang="ru-RU" dirty="0"/>
              <a:t>Тестирование готовой программы позволяет изучать свойства приближённого решения, качество его аппроксимации, устойчивость. Такое тестирование позволяет приходить к выводам, к которым не придёшь никаким другим способом. Проведя тестирование написанной мной программы, я пришёл к выводу, что </a:t>
            </a:r>
          </a:p>
          <a:p>
            <a:pPr algn="just">
              <a:buAutoNum type="arabicParenR"/>
            </a:pPr>
            <a:r>
              <a:rPr lang="ru-RU" b="1" dirty="0"/>
              <a:t>метод базисных потенциалов действительно является очень эффективным даже при малом числе базисных функций</a:t>
            </a:r>
            <a:r>
              <a:rPr lang="ru-RU" dirty="0"/>
              <a:t>, </a:t>
            </a:r>
          </a:p>
          <a:p>
            <a:pPr algn="just">
              <a:buAutoNum type="arabicParenR"/>
            </a:pPr>
            <a:r>
              <a:rPr lang="ru-RU" b="1" dirty="0"/>
              <a:t>в зависимости от способа решения СЛАУ приближённое решение задачи показывает разную степень неустойчивости</a:t>
            </a:r>
            <a:r>
              <a:rPr lang="ru-RU" dirty="0"/>
              <a:t>, </a:t>
            </a:r>
          </a:p>
          <a:p>
            <a:pPr algn="just">
              <a:buAutoNum type="arabicParenR"/>
            </a:pPr>
            <a:r>
              <a:rPr lang="ru-RU" b="1" dirty="0"/>
              <a:t>качество аппроксимации улучшается по мере приближения базисных точек к границе области, в которой решается дифференциальное уравнение</a:t>
            </a:r>
            <a:r>
              <a:rPr lang="ru-RU" dirty="0"/>
              <a:t>. </a:t>
            </a:r>
          </a:p>
          <a:p>
            <a:pPr marL="0" indent="0" algn="just">
              <a:buNone/>
            </a:pPr>
            <a:r>
              <a:rPr lang="ru-RU" dirty="0"/>
              <a:t>Пункты (2)-(3) ставят новые задачи, а пункт (1) легче всего понять на визуальных примерах.</a:t>
            </a:r>
          </a:p>
        </p:txBody>
      </p:sp>
    </p:spTree>
    <p:extLst>
      <p:ext uri="{BB962C8B-B14F-4D97-AF65-F5344CB8AC3E}">
        <p14:creationId xmlns:p14="http://schemas.microsoft.com/office/powerpoint/2010/main" val="39822465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1F803628-DFD8-4F6A-8AD1-D6B474E1EE74}"/>
              </a:ext>
            </a:extLst>
          </p:cNvPr>
          <p:cNvPicPr>
            <a:picLocks noChangeAspect="1"/>
          </p:cNvPicPr>
          <p:nvPr/>
        </p:nvPicPr>
        <p:blipFill>
          <a:blip r:embed="rId2"/>
          <a:stretch>
            <a:fillRect/>
          </a:stretch>
        </p:blipFill>
        <p:spPr>
          <a:xfrm>
            <a:off x="332696" y="134905"/>
            <a:ext cx="6396862" cy="4726344"/>
          </a:xfrm>
          <a:prstGeom prst="rect">
            <a:avLst/>
          </a:prstGeom>
        </p:spPr>
      </p:pic>
      <p:pic>
        <p:nvPicPr>
          <p:cNvPr id="7" name="Рисунок 6">
            <a:extLst>
              <a:ext uri="{FF2B5EF4-FFF2-40B4-BE49-F238E27FC236}">
                <a16:creationId xmlns:a16="http://schemas.microsoft.com/office/drawing/2014/main" id="{6155B992-6AD9-4519-B3B7-1C8B82F0689A}"/>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4683885" y="1212195"/>
            <a:ext cx="6669158" cy="5038919"/>
          </a:xfrm>
          <a:prstGeom prst="rect">
            <a:avLst/>
          </a:prstGeom>
        </p:spPr>
      </p:pic>
      <p:pic>
        <p:nvPicPr>
          <p:cNvPr id="2" name="Рисунок 1">
            <a:extLst>
              <a:ext uri="{FF2B5EF4-FFF2-40B4-BE49-F238E27FC236}">
                <a16:creationId xmlns:a16="http://schemas.microsoft.com/office/drawing/2014/main" id="{40118E8F-6188-4F53-AE64-D80FC27D5C67}"/>
              </a:ext>
            </a:extLst>
          </p:cNvPr>
          <p:cNvPicPr>
            <a:picLocks noChangeAspect="1"/>
          </p:cNvPicPr>
          <p:nvPr/>
        </p:nvPicPr>
        <p:blipFill>
          <a:blip r:embed="rId5"/>
          <a:stretch>
            <a:fillRect/>
          </a:stretch>
        </p:blipFill>
        <p:spPr>
          <a:xfrm>
            <a:off x="646921" y="70681"/>
            <a:ext cx="7059780" cy="5230821"/>
          </a:xfrm>
          <a:prstGeom prst="rect">
            <a:avLst/>
          </a:prstGeom>
        </p:spPr>
      </p:pic>
      <p:pic>
        <p:nvPicPr>
          <p:cNvPr id="3" name="Рисунок 2">
            <a:extLst>
              <a:ext uri="{FF2B5EF4-FFF2-40B4-BE49-F238E27FC236}">
                <a16:creationId xmlns:a16="http://schemas.microsoft.com/office/drawing/2014/main" id="{E0A4F3FB-5542-4356-8637-36897BB3888A}"/>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Lst>
          </a:blip>
          <a:stretch>
            <a:fillRect/>
          </a:stretch>
        </p:blipFill>
        <p:spPr>
          <a:xfrm>
            <a:off x="5385348" y="1308147"/>
            <a:ext cx="6547428" cy="4847017"/>
          </a:xfrm>
          <a:prstGeom prst="rect">
            <a:avLst/>
          </a:prstGeom>
        </p:spPr>
      </p:pic>
      <p:pic>
        <p:nvPicPr>
          <p:cNvPr id="5" name="Рисунок 4">
            <a:extLst>
              <a:ext uri="{FF2B5EF4-FFF2-40B4-BE49-F238E27FC236}">
                <a16:creationId xmlns:a16="http://schemas.microsoft.com/office/drawing/2014/main" id="{B94895D8-B951-4C62-968C-9813F65339F2}"/>
              </a:ext>
            </a:extLst>
          </p:cNvPr>
          <p:cNvPicPr>
            <a:picLocks noChangeAspect="1"/>
          </p:cNvPicPr>
          <p:nvPr/>
        </p:nvPicPr>
        <p:blipFill>
          <a:blip r:embed="rId8"/>
          <a:stretch>
            <a:fillRect/>
          </a:stretch>
        </p:blipFill>
        <p:spPr>
          <a:xfrm>
            <a:off x="805431" y="70681"/>
            <a:ext cx="6742760" cy="4980864"/>
          </a:xfrm>
          <a:prstGeom prst="rect">
            <a:avLst/>
          </a:prstGeom>
        </p:spPr>
      </p:pic>
      <p:pic>
        <p:nvPicPr>
          <p:cNvPr id="6" name="Рисунок 5">
            <a:extLst>
              <a:ext uri="{FF2B5EF4-FFF2-40B4-BE49-F238E27FC236}">
                <a16:creationId xmlns:a16="http://schemas.microsoft.com/office/drawing/2014/main" id="{24EE3EE6-E5F7-4C22-85FF-291C6DC0F01E}"/>
              </a:ext>
            </a:extLst>
          </p:cNvPr>
          <p:cNvPicPr>
            <a:picLocks noChangeAspect="1"/>
          </p:cNvPicPr>
          <p:nvPr/>
        </p:nvPicPr>
        <p:blipFill>
          <a:blip r:embed="rId9">
            <a:extLst>
              <a:ext uri="{BEBA8EAE-BF5A-486C-A8C5-ECC9F3942E4B}">
                <a14:imgProps xmlns:a14="http://schemas.microsoft.com/office/drawing/2010/main">
                  <a14:imgLayer r:embed="rId10">
                    <a14:imgEffect>
                      <a14:artisticFilmGrain/>
                    </a14:imgEffect>
                  </a14:imgLayer>
                </a14:imgProps>
              </a:ext>
            </a:extLst>
          </a:blip>
          <a:stretch>
            <a:fillRect/>
          </a:stretch>
        </p:blipFill>
        <p:spPr>
          <a:xfrm>
            <a:off x="5252555" y="1212195"/>
            <a:ext cx="6813013" cy="5038919"/>
          </a:xfrm>
          <a:prstGeom prst="rect">
            <a:avLst/>
          </a:prstGeom>
        </p:spPr>
      </p:pic>
      <p:pic>
        <p:nvPicPr>
          <p:cNvPr id="8" name="Рисунок 7">
            <a:extLst>
              <a:ext uri="{FF2B5EF4-FFF2-40B4-BE49-F238E27FC236}">
                <a16:creationId xmlns:a16="http://schemas.microsoft.com/office/drawing/2014/main" id="{CBB9C8A8-5EDC-44A8-B8AE-061127A7B6DF}"/>
              </a:ext>
            </a:extLst>
          </p:cNvPr>
          <p:cNvPicPr>
            <a:picLocks noChangeAspect="1"/>
          </p:cNvPicPr>
          <p:nvPr/>
        </p:nvPicPr>
        <p:blipFill>
          <a:blip r:embed="rId11"/>
          <a:stretch>
            <a:fillRect/>
          </a:stretch>
        </p:blipFill>
        <p:spPr>
          <a:xfrm>
            <a:off x="735179" y="70681"/>
            <a:ext cx="6255038" cy="4633362"/>
          </a:xfrm>
          <a:prstGeom prst="rect">
            <a:avLst/>
          </a:prstGeom>
        </p:spPr>
      </p:pic>
      <p:pic>
        <p:nvPicPr>
          <p:cNvPr id="9" name="Рисунок 8">
            <a:extLst>
              <a:ext uri="{FF2B5EF4-FFF2-40B4-BE49-F238E27FC236}">
                <a16:creationId xmlns:a16="http://schemas.microsoft.com/office/drawing/2014/main" id="{C91AA88D-2A12-42C1-901C-298BBF698D78}"/>
              </a:ext>
            </a:extLst>
          </p:cNvPr>
          <p:cNvPicPr>
            <a:picLocks noChangeAspect="1"/>
          </p:cNvPicPr>
          <p:nvPr/>
        </p:nvPicPr>
        <p:blipFill>
          <a:blip r:embed="rId12">
            <a:extLst>
              <a:ext uri="{BEBA8EAE-BF5A-486C-A8C5-ECC9F3942E4B}">
                <a14:imgProps xmlns:a14="http://schemas.microsoft.com/office/drawing/2010/main">
                  <a14:imgLayer r:embed="rId13">
                    <a14:imgEffect>
                      <a14:artisticFilmGrain/>
                    </a14:imgEffect>
                  </a14:imgLayer>
                </a14:imgProps>
              </a:ext>
            </a:extLst>
          </a:blip>
          <a:stretch>
            <a:fillRect/>
          </a:stretch>
        </p:blipFill>
        <p:spPr>
          <a:xfrm>
            <a:off x="4823883" y="948196"/>
            <a:ext cx="6389162" cy="4761389"/>
          </a:xfrm>
          <a:prstGeom prst="rect">
            <a:avLst/>
          </a:prstGeom>
        </p:spPr>
      </p:pic>
    </p:spTree>
    <p:extLst>
      <p:ext uri="{BB962C8B-B14F-4D97-AF65-F5344CB8AC3E}">
        <p14:creationId xmlns:p14="http://schemas.microsoft.com/office/powerpoint/2010/main" val="2030930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anim calcmode="lin" valueType="num">
                                      <p:cBhvr>
                                        <p:cTn id="8" dur="400" fill="hold"/>
                                        <p:tgtEl>
                                          <p:spTgt spid="4"/>
                                        </p:tgtEl>
                                        <p:attrNameLst>
                                          <p:attrName>ppt_x</p:attrName>
                                        </p:attrNameLst>
                                      </p:cBhvr>
                                      <p:tavLst>
                                        <p:tav tm="0">
                                          <p:val>
                                            <p:strVal val="#ppt_x"/>
                                          </p:val>
                                        </p:tav>
                                        <p:tav tm="100000">
                                          <p:val>
                                            <p:strVal val="#ppt_x"/>
                                          </p:val>
                                        </p:tav>
                                      </p:tavLst>
                                    </p:anim>
                                    <p:anim calcmode="lin" valueType="num">
                                      <p:cBhvr>
                                        <p:cTn id="9" dur="400" fill="hold"/>
                                        <p:tgtEl>
                                          <p:spTgt spid="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3"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
                                        <p:tgtEl>
                                          <p:spTgt spid="7"/>
                                        </p:tgtEl>
                                      </p:cBhvr>
                                    </p:animEffect>
                                    <p:anim calcmode="lin" valueType="num">
                                      <p:cBhvr>
                                        <p:cTn id="16" dur="400" fill="hold"/>
                                        <p:tgtEl>
                                          <p:spTgt spid="7"/>
                                        </p:tgtEl>
                                        <p:attrNameLst>
                                          <p:attrName>ppt_x</p:attrName>
                                        </p:attrNameLst>
                                      </p:cBhvr>
                                      <p:tavLst>
                                        <p:tav tm="0">
                                          <p:val>
                                            <p:strVal val="#ppt_x"/>
                                          </p:val>
                                        </p:tav>
                                        <p:tav tm="100000">
                                          <p:val>
                                            <p:strVal val="#ppt_x"/>
                                          </p:val>
                                        </p:tav>
                                      </p:tavLst>
                                    </p:anim>
                                    <p:anim calcmode="lin" valueType="num">
                                      <p:cBhvr>
                                        <p:cTn id="17" dur="400" fill="hold"/>
                                        <p:tgtEl>
                                          <p:spTgt spid="7"/>
                                        </p:tgtEl>
                                        <p:attrNameLst>
                                          <p:attrName>ppt_y</p:attrName>
                                        </p:attrNameLst>
                                      </p:cBhvr>
                                      <p:tavLst>
                                        <p:tav tm="0">
                                          <p:val>
                                            <p:strVal val="#ppt_y+0.31"/>
                                          </p:val>
                                        </p:tav>
                                        <p:tav tm="100000">
                                          <p:val>
                                            <p:strVal val="#ppt_y+0.31"/>
                                          </p:val>
                                        </p:tav>
                                      </p:tavLst>
                                    </p:anim>
                                    <p:anim calcmode="lin" valueType="num">
                                      <p:cBhvr>
                                        <p:cTn id="18"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9"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0" fill="hold">
                            <p:stCondLst>
                              <p:cond delay="2000"/>
                            </p:stCondLst>
                            <p:childTnLst>
                              <p:par>
                                <p:cTn id="21" presetID="43" presetClass="entr" presetSubtype="0" fill="hold" nodeType="afterEffect">
                                  <p:stCondLst>
                                    <p:cond delay="3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
                                        <p:tgtEl>
                                          <p:spTgt spid="2"/>
                                        </p:tgtEl>
                                      </p:cBhvr>
                                    </p:animEffect>
                                    <p:anim calcmode="lin" valueType="num">
                                      <p:cBhvr>
                                        <p:cTn id="24" dur="400" fill="hold"/>
                                        <p:tgtEl>
                                          <p:spTgt spid="2"/>
                                        </p:tgtEl>
                                        <p:attrNameLst>
                                          <p:attrName>ppt_x</p:attrName>
                                        </p:attrNameLst>
                                      </p:cBhvr>
                                      <p:tavLst>
                                        <p:tav tm="0">
                                          <p:val>
                                            <p:strVal val="#ppt_x"/>
                                          </p:val>
                                        </p:tav>
                                        <p:tav tm="100000">
                                          <p:val>
                                            <p:strVal val="#ppt_x"/>
                                          </p:val>
                                        </p:tav>
                                      </p:tavLst>
                                    </p:anim>
                                    <p:anim calcmode="lin" valueType="num">
                                      <p:cBhvr>
                                        <p:cTn id="25" dur="400" fill="hold"/>
                                        <p:tgtEl>
                                          <p:spTgt spid="2"/>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10" presetClass="exit" presetSubtype="0" fill="hold" nodeType="withEffect">
                                  <p:stCondLst>
                                    <p:cond delay="300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300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par>
                          <p:cTn id="34" fill="hold">
                            <p:stCondLst>
                              <p:cond delay="6000"/>
                            </p:stCondLst>
                            <p:childTnLst>
                              <p:par>
                                <p:cTn id="35" presetID="43"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
                                        <p:tgtEl>
                                          <p:spTgt spid="3"/>
                                        </p:tgtEl>
                                      </p:cBhvr>
                                    </p:animEffect>
                                    <p:anim calcmode="lin" valueType="num">
                                      <p:cBhvr>
                                        <p:cTn id="38" dur="400" fill="hold"/>
                                        <p:tgtEl>
                                          <p:spTgt spid="3"/>
                                        </p:tgtEl>
                                        <p:attrNameLst>
                                          <p:attrName>ppt_x</p:attrName>
                                        </p:attrNameLst>
                                      </p:cBhvr>
                                      <p:tavLst>
                                        <p:tav tm="0">
                                          <p:val>
                                            <p:strVal val="#ppt_x"/>
                                          </p:val>
                                        </p:tav>
                                        <p:tav tm="100000">
                                          <p:val>
                                            <p:strVal val="#ppt_x"/>
                                          </p:val>
                                        </p:tav>
                                      </p:tavLst>
                                    </p:anim>
                                    <p:anim calcmode="lin" valueType="num">
                                      <p:cBhvr>
                                        <p:cTn id="39" dur="400" fill="hold"/>
                                        <p:tgtEl>
                                          <p:spTgt spid="3"/>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42" fill="hold">
                            <p:stCondLst>
                              <p:cond delay="7000"/>
                            </p:stCondLst>
                            <p:childTnLst>
                              <p:par>
                                <p:cTn id="43" presetID="43" presetClass="entr" presetSubtype="0" fill="hold" nodeType="afterEffect">
                                  <p:stCondLst>
                                    <p:cond delay="300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
                                        <p:tgtEl>
                                          <p:spTgt spid="5"/>
                                        </p:tgtEl>
                                      </p:cBhvr>
                                    </p:animEffect>
                                    <p:anim calcmode="lin" valueType="num">
                                      <p:cBhvr>
                                        <p:cTn id="46" dur="400" fill="hold"/>
                                        <p:tgtEl>
                                          <p:spTgt spid="5"/>
                                        </p:tgtEl>
                                        <p:attrNameLst>
                                          <p:attrName>ppt_x</p:attrName>
                                        </p:attrNameLst>
                                      </p:cBhvr>
                                      <p:tavLst>
                                        <p:tav tm="0">
                                          <p:val>
                                            <p:strVal val="#ppt_x"/>
                                          </p:val>
                                        </p:tav>
                                        <p:tav tm="100000">
                                          <p:val>
                                            <p:strVal val="#ppt_x"/>
                                          </p:val>
                                        </p:tav>
                                      </p:tavLst>
                                    </p:anim>
                                    <p:anim calcmode="lin" valueType="num">
                                      <p:cBhvr>
                                        <p:cTn id="47" dur="400" fill="hold"/>
                                        <p:tgtEl>
                                          <p:spTgt spid="5"/>
                                        </p:tgtEl>
                                        <p:attrNameLst>
                                          <p:attrName>ppt_y</p:attrName>
                                        </p:attrNameLst>
                                      </p:cBhvr>
                                      <p:tavLst>
                                        <p:tav tm="0">
                                          <p:val>
                                            <p:strVal val="#ppt_y+0.31"/>
                                          </p:val>
                                        </p:tav>
                                        <p:tav tm="100000">
                                          <p:val>
                                            <p:strVal val="#ppt_y+0.31"/>
                                          </p:val>
                                        </p:tav>
                                      </p:tavLst>
                                    </p:anim>
                                    <p:anim calcmode="lin" valueType="num">
                                      <p:cBhvr>
                                        <p:cTn id="48"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9"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0" presetID="10" presetClass="exit" presetSubtype="0" fill="hold" nodeType="withEffect">
                                  <p:stCondLst>
                                    <p:cond delay="3000"/>
                                  </p:stCondLst>
                                  <p:childTnLst>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10" presetClass="exit" presetSubtype="0" fill="hold" nodeType="withEffect">
                                  <p:stCondLst>
                                    <p:cond delay="3000"/>
                                  </p:stCondLst>
                                  <p:childTnLst>
                                    <p:animEffect transition="out" filter="fade">
                                      <p:cBhvr>
                                        <p:cTn id="54" dur="500"/>
                                        <p:tgtEl>
                                          <p:spTgt spid="3"/>
                                        </p:tgtEl>
                                      </p:cBhvr>
                                    </p:animEffect>
                                    <p:set>
                                      <p:cBhvr>
                                        <p:cTn id="55" dur="1" fill="hold">
                                          <p:stCondLst>
                                            <p:cond delay="499"/>
                                          </p:stCondLst>
                                        </p:cTn>
                                        <p:tgtEl>
                                          <p:spTgt spid="3"/>
                                        </p:tgtEl>
                                        <p:attrNameLst>
                                          <p:attrName>style.visibility</p:attrName>
                                        </p:attrNameLst>
                                      </p:cBhvr>
                                      <p:to>
                                        <p:strVal val="hidden"/>
                                      </p:to>
                                    </p:set>
                                  </p:childTnLst>
                                </p:cTn>
                              </p:par>
                            </p:childTnLst>
                          </p:cTn>
                        </p:par>
                        <p:par>
                          <p:cTn id="56" fill="hold">
                            <p:stCondLst>
                              <p:cond delay="11000"/>
                            </p:stCondLst>
                            <p:childTnLst>
                              <p:par>
                                <p:cTn id="57" presetID="43" presetClass="entr" presetSubtype="0"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100"/>
                                        <p:tgtEl>
                                          <p:spTgt spid="6"/>
                                        </p:tgtEl>
                                      </p:cBhvr>
                                    </p:animEffect>
                                    <p:anim calcmode="lin" valueType="num">
                                      <p:cBhvr>
                                        <p:cTn id="60" dur="400" fill="hold"/>
                                        <p:tgtEl>
                                          <p:spTgt spid="6"/>
                                        </p:tgtEl>
                                        <p:attrNameLst>
                                          <p:attrName>ppt_x</p:attrName>
                                        </p:attrNameLst>
                                      </p:cBhvr>
                                      <p:tavLst>
                                        <p:tav tm="0">
                                          <p:val>
                                            <p:strVal val="#ppt_x"/>
                                          </p:val>
                                        </p:tav>
                                        <p:tav tm="100000">
                                          <p:val>
                                            <p:strVal val="#ppt_x"/>
                                          </p:val>
                                        </p:tav>
                                      </p:tavLst>
                                    </p:anim>
                                    <p:anim calcmode="lin" valueType="num">
                                      <p:cBhvr>
                                        <p:cTn id="61" dur="400" fill="hold"/>
                                        <p:tgtEl>
                                          <p:spTgt spid="6"/>
                                        </p:tgtEl>
                                        <p:attrNameLst>
                                          <p:attrName>ppt_y</p:attrName>
                                        </p:attrNameLst>
                                      </p:cBhvr>
                                      <p:tavLst>
                                        <p:tav tm="0">
                                          <p:val>
                                            <p:strVal val="#ppt_y+0.31"/>
                                          </p:val>
                                        </p:tav>
                                        <p:tav tm="100000">
                                          <p:val>
                                            <p:strVal val="#ppt_y+0.31"/>
                                          </p:val>
                                        </p:tav>
                                      </p:tavLst>
                                    </p:anim>
                                    <p:anim calcmode="lin" valueType="num">
                                      <p:cBhvr>
                                        <p:cTn id="62"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3"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64" fill="hold">
                            <p:stCondLst>
                              <p:cond delay="12000"/>
                            </p:stCondLst>
                            <p:childTnLst>
                              <p:par>
                                <p:cTn id="65" presetID="43" presetClass="entr" presetSubtype="0" fill="hold" nodeType="afterEffect">
                                  <p:stCondLst>
                                    <p:cond delay="300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100"/>
                                        <p:tgtEl>
                                          <p:spTgt spid="8"/>
                                        </p:tgtEl>
                                      </p:cBhvr>
                                    </p:animEffect>
                                    <p:anim calcmode="lin" valueType="num">
                                      <p:cBhvr>
                                        <p:cTn id="68" dur="400" fill="hold"/>
                                        <p:tgtEl>
                                          <p:spTgt spid="8"/>
                                        </p:tgtEl>
                                        <p:attrNameLst>
                                          <p:attrName>ppt_x</p:attrName>
                                        </p:attrNameLst>
                                      </p:cBhvr>
                                      <p:tavLst>
                                        <p:tav tm="0">
                                          <p:val>
                                            <p:strVal val="#ppt_x"/>
                                          </p:val>
                                        </p:tav>
                                        <p:tav tm="100000">
                                          <p:val>
                                            <p:strVal val="#ppt_x"/>
                                          </p:val>
                                        </p:tav>
                                      </p:tavLst>
                                    </p:anim>
                                    <p:anim calcmode="lin" valueType="num">
                                      <p:cBhvr>
                                        <p:cTn id="69" dur="400" fill="hold"/>
                                        <p:tgtEl>
                                          <p:spTgt spid="8"/>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72" presetID="10" presetClass="exit" presetSubtype="0" fill="hold" nodeType="withEffect">
                                  <p:stCondLst>
                                    <p:cond delay="3000"/>
                                  </p:stCondLst>
                                  <p:childTnLst>
                                    <p:animEffect transition="out" filter="fade">
                                      <p:cBhvr>
                                        <p:cTn id="73" dur="500"/>
                                        <p:tgtEl>
                                          <p:spTgt spid="5"/>
                                        </p:tgtEl>
                                      </p:cBhvr>
                                    </p:animEffect>
                                    <p:set>
                                      <p:cBhvr>
                                        <p:cTn id="74" dur="1" fill="hold">
                                          <p:stCondLst>
                                            <p:cond delay="499"/>
                                          </p:stCondLst>
                                        </p:cTn>
                                        <p:tgtEl>
                                          <p:spTgt spid="5"/>
                                        </p:tgtEl>
                                        <p:attrNameLst>
                                          <p:attrName>style.visibility</p:attrName>
                                        </p:attrNameLst>
                                      </p:cBhvr>
                                      <p:to>
                                        <p:strVal val="hidden"/>
                                      </p:to>
                                    </p:set>
                                  </p:childTnLst>
                                </p:cTn>
                              </p:par>
                              <p:par>
                                <p:cTn id="75" presetID="10" presetClass="exit" presetSubtype="0" fill="hold" nodeType="withEffect">
                                  <p:stCondLst>
                                    <p:cond delay="3000"/>
                                  </p:stCondLst>
                                  <p:childTnLst>
                                    <p:animEffect transition="out" filter="fade">
                                      <p:cBhvr>
                                        <p:cTn id="76" dur="500"/>
                                        <p:tgtEl>
                                          <p:spTgt spid="6"/>
                                        </p:tgtEl>
                                      </p:cBhvr>
                                    </p:animEffect>
                                    <p:set>
                                      <p:cBhvr>
                                        <p:cTn id="77" dur="1" fill="hold">
                                          <p:stCondLst>
                                            <p:cond delay="499"/>
                                          </p:stCondLst>
                                        </p:cTn>
                                        <p:tgtEl>
                                          <p:spTgt spid="6"/>
                                        </p:tgtEl>
                                        <p:attrNameLst>
                                          <p:attrName>style.visibility</p:attrName>
                                        </p:attrNameLst>
                                      </p:cBhvr>
                                      <p:to>
                                        <p:strVal val="hidden"/>
                                      </p:to>
                                    </p:set>
                                  </p:childTnLst>
                                </p:cTn>
                              </p:par>
                            </p:childTnLst>
                          </p:cTn>
                        </p:par>
                        <p:par>
                          <p:cTn id="78" fill="hold">
                            <p:stCondLst>
                              <p:cond delay="16000"/>
                            </p:stCondLst>
                            <p:childTnLst>
                              <p:par>
                                <p:cTn id="79" presetID="43" presetClass="entr" presetSubtype="0" fill="hold" nodeType="after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100"/>
                                        <p:tgtEl>
                                          <p:spTgt spid="9"/>
                                        </p:tgtEl>
                                      </p:cBhvr>
                                    </p:animEffect>
                                    <p:anim calcmode="lin" valueType="num">
                                      <p:cBhvr>
                                        <p:cTn id="82" dur="400" fill="hold"/>
                                        <p:tgtEl>
                                          <p:spTgt spid="9"/>
                                        </p:tgtEl>
                                        <p:attrNameLst>
                                          <p:attrName>ppt_x</p:attrName>
                                        </p:attrNameLst>
                                      </p:cBhvr>
                                      <p:tavLst>
                                        <p:tav tm="0">
                                          <p:val>
                                            <p:strVal val="#ppt_x"/>
                                          </p:val>
                                        </p:tav>
                                        <p:tav tm="100000">
                                          <p:val>
                                            <p:strVal val="#ppt_x"/>
                                          </p:val>
                                        </p:tav>
                                      </p:tavLst>
                                    </p:anim>
                                    <p:anim calcmode="lin" valueType="num">
                                      <p:cBhvr>
                                        <p:cTn id="83" dur="400" fill="hold"/>
                                        <p:tgtEl>
                                          <p:spTgt spid="9"/>
                                        </p:tgtEl>
                                        <p:attrNameLst>
                                          <p:attrName>ppt_y</p:attrName>
                                        </p:attrNameLst>
                                      </p:cBhvr>
                                      <p:tavLst>
                                        <p:tav tm="0">
                                          <p:val>
                                            <p:strVal val="#ppt_y+0.31"/>
                                          </p:val>
                                        </p:tav>
                                        <p:tav tm="100000">
                                          <p:val>
                                            <p:strVal val="#ppt_y+0.31"/>
                                          </p:val>
                                        </p:tav>
                                      </p:tavLst>
                                    </p:anim>
                                    <p:anim calcmode="lin" valueType="num">
                                      <p:cBhvr>
                                        <p:cTn id="84"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5"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6169F46-6D18-4EE6-88F8-53661E149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617" y="373036"/>
            <a:ext cx="7752381" cy="5838095"/>
          </a:xfrm>
          <a:prstGeom prst="rect">
            <a:avLst/>
          </a:prstGeom>
        </p:spPr>
      </p:pic>
      <p:pic>
        <p:nvPicPr>
          <p:cNvPr id="7" name="Рисунок 6">
            <a:extLst>
              <a:ext uri="{FF2B5EF4-FFF2-40B4-BE49-F238E27FC236}">
                <a16:creationId xmlns:a16="http://schemas.microsoft.com/office/drawing/2014/main" id="{773DD2EA-24D6-41E1-874E-A2FECC561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616" y="372940"/>
            <a:ext cx="7752381" cy="5838095"/>
          </a:xfrm>
          <a:prstGeom prst="rect">
            <a:avLst/>
          </a:prstGeom>
        </p:spPr>
      </p:pic>
      <p:pic>
        <p:nvPicPr>
          <p:cNvPr id="3" name="Рисунок 2">
            <a:extLst>
              <a:ext uri="{FF2B5EF4-FFF2-40B4-BE49-F238E27FC236}">
                <a16:creationId xmlns:a16="http://schemas.microsoft.com/office/drawing/2014/main" id="{D3297E9E-4217-4AE2-B06E-5675F84D3C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066" y="372939"/>
            <a:ext cx="7752381" cy="5838095"/>
          </a:xfrm>
          <a:prstGeom prst="rect">
            <a:avLst/>
          </a:prstGeom>
        </p:spPr>
      </p:pic>
      <p:pic>
        <p:nvPicPr>
          <p:cNvPr id="11" name="Рисунок 10">
            <a:extLst>
              <a:ext uri="{FF2B5EF4-FFF2-40B4-BE49-F238E27FC236}">
                <a16:creationId xmlns:a16="http://schemas.microsoft.com/office/drawing/2014/main" id="{0D3DE5C7-8B3B-4A8E-A2CE-345F3A7524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065" y="372745"/>
            <a:ext cx="7752381" cy="5838095"/>
          </a:xfrm>
          <a:prstGeom prst="rect">
            <a:avLst/>
          </a:prstGeom>
        </p:spPr>
      </p:pic>
      <p:pic>
        <p:nvPicPr>
          <p:cNvPr id="13" name="Рисунок 12">
            <a:extLst>
              <a:ext uri="{FF2B5EF4-FFF2-40B4-BE49-F238E27FC236}">
                <a16:creationId xmlns:a16="http://schemas.microsoft.com/office/drawing/2014/main" id="{E1CBCFF3-B214-40EC-9514-B75A7AB21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2166" y="372939"/>
            <a:ext cx="7752381" cy="5838095"/>
          </a:xfrm>
          <a:prstGeom prst="rect">
            <a:avLst/>
          </a:prstGeom>
        </p:spPr>
      </p:pic>
      <p:pic>
        <p:nvPicPr>
          <p:cNvPr id="15" name="Рисунок 14">
            <a:extLst>
              <a:ext uri="{FF2B5EF4-FFF2-40B4-BE49-F238E27FC236}">
                <a16:creationId xmlns:a16="http://schemas.microsoft.com/office/drawing/2014/main" id="{44692115-0033-4589-82F6-4220FCD307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2166" y="372842"/>
            <a:ext cx="7752381" cy="5838095"/>
          </a:xfrm>
          <a:prstGeom prst="rect">
            <a:avLst/>
          </a:prstGeom>
        </p:spPr>
      </p:pic>
      <p:pic>
        <p:nvPicPr>
          <p:cNvPr id="9" name="Рисунок 8">
            <a:extLst>
              <a:ext uri="{FF2B5EF4-FFF2-40B4-BE49-F238E27FC236}">
                <a16:creationId xmlns:a16="http://schemas.microsoft.com/office/drawing/2014/main" id="{22E3C548-5CD6-4CCC-9185-A2E31569D1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1266" y="372745"/>
            <a:ext cx="7752381" cy="5838095"/>
          </a:xfrm>
          <a:prstGeom prst="rect">
            <a:avLst/>
          </a:prstGeom>
        </p:spPr>
      </p:pic>
      <p:pic>
        <p:nvPicPr>
          <p:cNvPr id="21" name="Рисунок 20">
            <a:extLst>
              <a:ext uri="{FF2B5EF4-FFF2-40B4-BE49-F238E27FC236}">
                <a16:creationId xmlns:a16="http://schemas.microsoft.com/office/drawing/2014/main" id="{B5EF7626-9E6B-466A-958E-9AF74BDFD3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2482" y="372454"/>
            <a:ext cx="7752381" cy="5838095"/>
          </a:xfrm>
          <a:prstGeom prst="rect">
            <a:avLst/>
          </a:prstGeom>
        </p:spPr>
      </p:pic>
      <p:pic>
        <p:nvPicPr>
          <p:cNvPr id="23" name="Рисунок 22">
            <a:extLst>
              <a:ext uri="{FF2B5EF4-FFF2-40B4-BE49-F238E27FC236}">
                <a16:creationId xmlns:a16="http://schemas.microsoft.com/office/drawing/2014/main" id="{1C1B11B9-8B8B-458D-9F55-FCF15EF6F3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46716" y="372454"/>
            <a:ext cx="7752381" cy="5838095"/>
          </a:xfrm>
          <a:prstGeom prst="rect">
            <a:avLst/>
          </a:prstGeom>
        </p:spPr>
      </p:pic>
      <p:pic>
        <p:nvPicPr>
          <p:cNvPr id="17" name="Рисунок 16">
            <a:extLst>
              <a:ext uri="{FF2B5EF4-FFF2-40B4-BE49-F238E27FC236}">
                <a16:creationId xmlns:a16="http://schemas.microsoft.com/office/drawing/2014/main" id="{984E6EC1-A405-410C-AD5A-601B4A5AA2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1581" y="372454"/>
            <a:ext cx="7752381" cy="5838095"/>
          </a:xfrm>
          <a:prstGeom prst="rect">
            <a:avLst/>
          </a:prstGeom>
        </p:spPr>
      </p:pic>
      <p:pic>
        <p:nvPicPr>
          <p:cNvPr id="19" name="Рисунок 18">
            <a:extLst>
              <a:ext uri="{FF2B5EF4-FFF2-40B4-BE49-F238E27FC236}">
                <a16:creationId xmlns:a16="http://schemas.microsoft.com/office/drawing/2014/main" id="{C15A4703-CAE1-4FC1-A16C-07F6518CBE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46716" y="372454"/>
            <a:ext cx="7752381" cy="5838095"/>
          </a:xfrm>
          <a:prstGeom prst="rect">
            <a:avLst/>
          </a:prstGeom>
        </p:spPr>
      </p:pic>
    </p:spTree>
    <p:extLst>
      <p:ext uri="{BB962C8B-B14F-4D97-AF65-F5344CB8AC3E}">
        <p14:creationId xmlns:p14="http://schemas.microsoft.com/office/powerpoint/2010/main" val="18062162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10" presetClass="entr" presetSubtype="0" fill="hold" nodeType="afterEffect">
                                  <p:stCondLst>
                                    <p:cond delay="2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4250"/>
                            </p:stCondLst>
                            <p:childTnLst>
                              <p:par>
                                <p:cTn id="15" presetID="10" presetClass="entr" presetSubtype="0" fill="hold" nodeType="afterEffect">
                                  <p:stCondLst>
                                    <p:cond delay="2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250"/>
                            </p:stCondLst>
                            <p:childTnLst>
                              <p:par>
                                <p:cTn id="19" presetID="42" presetClass="entr" presetSubtype="0" fill="hold" nodeType="afterEffect">
                                  <p:stCondLst>
                                    <p:cond delay="2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0250"/>
                            </p:stCondLst>
                            <p:childTnLst>
                              <p:par>
                                <p:cTn id="25" presetID="10" presetClass="entr" presetSubtype="0" fill="hold" nodeType="afterEffect">
                                  <p:stCondLst>
                                    <p:cond delay="2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13000"/>
                            </p:stCondLst>
                            <p:childTnLst>
                              <p:par>
                                <p:cTn id="29" presetID="10" presetClass="entr" presetSubtype="0" fill="hold" nodeType="afterEffect">
                                  <p:stCondLst>
                                    <p:cond delay="225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5750"/>
                            </p:stCondLst>
                            <p:childTnLst>
                              <p:par>
                                <p:cTn id="33" presetID="10" presetClass="entr" presetSubtype="0" fill="hold" nodeType="afterEffect">
                                  <p:stCondLst>
                                    <p:cond delay="7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7000"/>
                            </p:stCondLst>
                            <p:childTnLst>
                              <p:par>
                                <p:cTn id="37" presetID="42" presetClass="entr" presetSubtype="0" fill="hold" nodeType="afterEffect">
                                  <p:stCondLst>
                                    <p:cond delay="2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childTnLst>
                          </p:cTn>
                        </p:par>
                        <p:par>
                          <p:cTn id="42" fill="hold">
                            <p:stCondLst>
                              <p:cond delay="20500"/>
                            </p:stCondLst>
                            <p:childTnLst>
                              <p:par>
                                <p:cTn id="43" presetID="10" presetClass="entr" presetSubtype="0" fill="hold" nodeType="afterEffect">
                                  <p:stCondLst>
                                    <p:cond delay="300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24000"/>
                            </p:stCondLst>
                            <p:childTnLst>
                              <p:par>
                                <p:cTn id="47" presetID="10" presetClass="entr" presetSubtype="0" fill="hold" nodeType="afterEffect">
                                  <p:stCondLst>
                                    <p:cond delay="30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par>
                          <p:cTn id="50" fill="hold">
                            <p:stCondLst>
                              <p:cond delay="27500"/>
                            </p:stCondLst>
                            <p:childTnLst>
                              <p:par>
                                <p:cTn id="51" presetID="10" presetClass="entr" presetSubtype="0" fill="hold" nodeType="afterEffect">
                                  <p:stCondLst>
                                    <p:cond delay="300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B9EAEE4-C8DC-47F9-B1EA-C484722A3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81" y="102027"/>
            <a:ext cx="6313689" cy="4754658"/>
          </a:xfrm>
          <a:prstGeom prst="rect">
            <a:avLst/>
          </a:prstGeom>
        </p:spPr>
      </p:pic>
      <p:pic>
        <p:nvPicPr>
          <p:cNvPr id="5" name="Рисунок 4">
            <a:extLst>
              <a:ext uri="{FF2B5EF4-FFF2-40B4-BE49-F238E27FC236}">
                <a16:creationId xmlns:a16="http://schemas.microsoft.com/office/drawing/2014/main" id="{4E55EEE0-C22F-4985-A6EA-FF22ABC1E3AC}"/>
              </a:ext>
            </a:extLst>
          </p:cNvPr>
          <p:cNvPicPr>
            <a:picLocks noChangeAspect="1"/>
          </p:cNvPicPr>
          <p:nvPr/>
        </p:nvPicPr>
        <p:blipFill>
          <a:blip r:embed="rId3"/>
          <a:stretch>
            <a:fillRect/>
          </a:stretch>
        </p:blipFill>
        <p:spPr>
          <a:xfrm>
            <a:off x="4885179" y="1044523"/>
            <a:ext cx="5683427" cy="4255246"/>
          </a:xfrm>
          <a:prstGeom prst="rect">
            <a:avLst/>
          </a:prstGeom>
        </p:spPr>
      </p:pic>
      <p:pic>
        <p:nvPicPr>
          <p:cNvPr id="6" name="Рисунок 5">
            <a:extLst>
              <a:ext uri="{FF2B5EF4-FFF2-40B4-BE49-F238E27FC236}">
                <a16:creationId xmlns:a16="http://schemas.microsoft.com/office/drawing/2014/main" id="{FD2EBF3C-E19E-496F-82E5-DEFBEED2BBE1}"/>
              </a:ext>
            </a:extLst>
          </p:cNvPr>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Layer>
                </a14:imgProps>
              </a:ext>
            </a:extLst>
          </a:blip>
          <a:stretch>
            <a:fillRect/>
          </a:stretch>
        </p:blipFill>
        <p:spPr>
          <a:xfrm>
            <a:off x="1154288" y="283230"/>
            <a:ext cx="7900750" cy="5910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Рисунок 6">
            <a:extLst>
              <a:ext uri="{FF2B5EF4-FFF2-40B4-BE49-F238E27FC236}">
                <a16:creationId xmlns:a16="http://schemas.microsoft.com/office/drawing/2014/main" id="{328DBE8F-5B48-4DD2-8679-F52FA8B868BE}"/>
              </a:ext>
            </a:extLst>
          </p:cNvPr>
          <p:cNvPicPr>
            <a:picLocks noChangeAspect="1"/>
          </p:cNvPicPr>
          <p:nvPr/>
        </p:nvPicPr>
        <p:blipFill>
          <a:blip r:embed="rId6">
            <a:extLst>
              <a:ext uri="{BEBA8EAE-BF5A-486C-A8C5-ECC9F3942E4B}">
                <a14:imgProps xmlns:a14="http://schemas.microsoft.com/office/drawing/2010/main">
                  <a14:imgLayer r:embed="rId7">
                    <a14:imgEffect>
                      <a14:artisticTexturizer/>
                    </a14:imgEffect>
                  </a14:imgLayer>
                </a14:imgProps>
              </a:ext>
            </a:extLst>
          </a:blip>
          <a:stretch>
            <a:fillRect/>
          </a:stretch>
        </p:blipFill>
        <p:spPr>
          <a:xfrm>
            <a:off x="1911072" y="693363"/>
            <a:ext cx="7900750" cy="5120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9420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4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xit" presetSubtype="0" fill="hold" nodeType="withEffect">
                                  <p:stCondLst>
                                    <p:cond delay="450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par>
                                <p:cTn id="27" presetID="42" presetClass="exit" presetSubtype="0" fill="hold" nodeType="withEffect">
                                  <p:stCondLst>
                                    <p:cond delay="4500"/>
                                  </p:stCondLst>
                                  <p:childTnLst>
                                    <p:animEffect transition="out" filter="fade">
                                      <p:cBhvr>
                                        <p:cTn id="28" dur="1000"/>
                                        <p:tgtEl>
                                          <p:spTgt spid="3"/>
                                        </p:tgtEl>
                                      </p:cBhvr>
                                    </p:animEffect>
                                    <p:anim calcmode="lin" valueType="num">
                                      <p:cBhvr>
                                        <p:cTn id="29" dur="1000"/>
                                        <p:tgtEl>
                                          <p:spTgt spid="3"/>
                                        </p:tgtEl>
                                        <p:attrNameLst>
                                          <p:attrName>ppt_x</p:attrName>
                                        </p:attrNameLst>
                                      </p:cBhvr>
                                      <p:tavLst>
                                        <p:tav tm="0">
                                          <p:val>
                                            <p:strVal val="ppt_x"/>
                                          </p:val>
                                        </p:tav>
                                        <p:tav tm="100000">
                                          <p:val>
                                            <p:strVal val="ppt_x"/>
                                          </p:val>
                                        </p:tav>
                                      </p:tavLst>
                                    </p:anim>
                                    <p:anim calcmode="lin" valueType="num">
                                      <p:cBhvr>
                                        <p:cTn id="30" dur="1000"/>
                                        <p:tgtEl>
                                          <p:spTgt spid="3"/>
                                        </p:tgtEl>
                                        <p:attrNameLst>
                                          <p:attrName>ppt_y</p:attrName>
                                        </p:attrNameLst>
                                      </p:cBhvr>
                                      <p:tavLst>
                                        <p:tav tm="0">
                                          <p:val>
                                            <p:strVal val="ppt_y"/>
                                          </p:val>
                                        </p:tav>
                                        <p:tav tm="100000">
                                          <p:val>
                                            <p:strVal val="ppt_y+.1"/>
                                          </p:val>
                                        </p:tav>
                                      </p:tavLst>
                                    </p:anim>
                                    <p:set>
                                      <p:cBhvr>
                                        <p:cTn id="31" dur="1" fill="hold">
                                          <p:stCondLst>
                                            <p:cond delay="999"/>
                                          </p:stCondLst>
                                        </p:cTn>
                                        <p:tgtEl>
                                          <p:spTgt spid="3"/>
                                        </p:tgtEl>
                                        <p:attrNameLst>
                                          <p:attrName>style.visibility</p:attrName>
                                        </p:attrNameLst>
                                      </p:cBhvr>
                                      <p:to>
                                        <p:strVal val="hidden"/>
                                      </p:to>
                                    </p:set>
                                  </p:childTnLst>
                                </p:cTn>
                              </p:par>
                            </p:childTnLst>
                          </p:cTn>
                        </p:par>
                        <p:par>
                          <p:cTn id="32" fill="hold">
                            <p:stCondLst>
                              <p:cond delay="9000"/>
                            </p:stCondLst>
                            <p:childTnLst>
                              <p:par>
                                <p:cTn id="33" presetID="22" presetClass="entr" presetSubtype="4" fill="hold" nodeType="afterEffect">
                                  <p:stCondLst>
                                    <p:cond delay="700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par>
                                <p:cTn id="36" presetID="42" presetClass="exit" presetSubtype="0" fill="hold" nodeType="withEffect">
                                  <p:stCondLst>
                                    <p:cond delay="7000"/>
                                  </p:stCondLst>
                                  <p:childTnLst>
                                    <p:animEffect transition="out" filter="fade">
                                      <p:cBhvr>
                                        <p:cTn id="37" dur="1000"/>
                                        <p:tgtEl>
                                          <p:spTgt spid="6"/>
                                        </p:tgtEl>
                                      </p:cBhvr>
                                    </p:animEffect>
                                    <p:anim calcmode="lin" valueType="num">
                                      <p:cBhvr>
                                        <p:cTn id="38" dur="1000"/>
                                        <p:tgtEl>
                                          <p:spTgt spid="6"/>
                                        </p:tgtEl>
                                        <p:attrNameLst>
                                          <p:attrName>ppt_x</p:attrName>
                                        </p:attrNameLst>
                                      </p:cBhvr>
                                      <p:tavLst>
                                        <p:tav tm="0">
                                          <p:val>
                                            <p:strVal val="ppt_x"/>
                                          </p:val>
                                        </p:tav>
                                        <p:tav tm="100000">
                                          <p:val>
                                            <p:strVal val="ppt_x"/>
                                          </p:val>
                                        </p:tav>
                                      </p:tavLst>
                                    </p:anim>
                                    <p:anim calcmode="lin" valueType="num">
                                      <p:cBhvr>
                                        <p:cTn id="39" dur="1000"/>
                                        <p:tgtEl>
                                          <p:spTgt spid="6"/>
                                        </p:tgtEl>
                                        <p:attrNameLst>
                                          <p:attrName>ppt_y</p:attrName>
                                        </p:attrNameLst>
                                      </p:cBhvr>
                                      <p:tavLst>
                                        <p:tav tm="0">
                                          <p:val>
                                            <p:strVal val="ppt_y"/>
                                          </p:val>
                                        </p:tav>
                                        <p:tav tm="100000">
                                          <p:val>
                                            <p:strVal val="ppt_y+.1"/>
                                          </p:val>
                                        </p:tav>
                                      </p:tavLst>
                                    </p:anim>
                                    <p:set>
                                      <p:cBhvr>
                                        <p:cTn id="4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095CEA-48E8-43B9-A490-24507955D396}"/>
              </a:ext>
            </a:extLst>
          </p:cNvPr>
          <p:cNvSpPr>
            <a:spLocks noGrp="1"/>
          </p:cNvSpPr>
          <p:nvPr>
            <p:ph type="title"/>
          </p:nvPr>
        </p:nvSpPr>
        <p:spPr>
          <a:xfrm>
            <a:off x="2038525" y="1593909"/>
            <a:ext cx="6551802" cy="1929468"/>
          </a:xfrm>
        </p:spPr>
        <p:txBody>
          <a:bodyPr>
            <a:normAutofit/>
          </a:bodyPr>
          <a:lstStyle/>
          <a:p>
            <a:pPr algn="ctr"/>
            <a:r>
              <a:rPr lang="ru-RU" sz="5400" i="1" dirty="0"/>
              <a:t>Поиск устойчивого метода решения</a:t>
            </a:r>
          </a:p>
        </p:txBody>
      </p:sp>
    </p:spTree>
    <p:extLst>
      <p:ext uri="{BB962C8B-B14F-4D97-AF65-F5344CB8AC3E}">
        <p14:creationId xmlns:p14="http://schemas.microsoft.com/office/powerpoint/2010/main" val="42926462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7B14F0-0B4E-4585-ADB7-4CFBA93531EF}"/>
              </a:ext>
            </a:extLst>
          </p:cNvPr>
          <p:cNvSpPr>
            <a:spLocks noGrp="1"/>
          </p:cNvSpPr>
          <p:nvPr>
            <p:ph type="title"/>
          </p:nvPr>
        </p:nvSpPr>
        <p:spPr>
          <a:xfrm>
            <a:off x="425664" y="466988"/>
            <a:ext cx="8596668" cy="1320800"/>
          </a:xfrm>
        </p:spPr>
        <p:txBody>
          <a:bodyPr/>
          <a:lstStyle/>
          <a:p>
            <a:r>
              <a:rPr lang="ru-RU" dirty="0"/>
              <a:t>Обнаружение неустойчивости</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086BE5ED-561B-415D-B040-5C8869C6638D}"/>
                  </a:ext>
                </a:extLst>
              </p:cNvPr>
              <p:cNvSpPr>
                <a:spLocks noGrp="1"/>
              </p:cNvSpPr>
              <p:nvPr>
                <p:ph idx="1"/>
              </p:nvPr>
            </p:nvSpPr>
            <p:spPr>
              <a:xfrm>
                <a:off x="316607" y="1191237"/>
                <a:ext cx="9095841" cy="5259897"/>
              </a:xfrm>
            </p:spPr>
            <p:txBody>
              <a:bodyPr>
                <a:normAutofit fontScale="85000" lnSpcReduction="20000"/>
              </a:bodyPr>
              <a:lstStyle/>
              <a:p>
                <a:pPr marL="0" indent="0" algn="just">
                  <a:buNone/>
                </a:pPr>
                <a:r>
                  <a:rPr lang="ru-RU" dirty="0"/>
                  <a:t>Применяя известные знания, мы свели задачу Дирихле для у-я Лапласа к задаче минимизации квадратичного функционала:</a:t>
                </a: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r>
                            <a:rPr lang="ru-RU" i="1">
                              <a:latin typeface="Cambria Math" panose="02040503050406030204" pitchFamily="18" charset="0"/>
                            </a:rPr>
                            <m:t>𝑐</m:t>
                          </m:r>
                        </m:e>
                      </m:d>
                      <m:r>
                        <a:rPr lang="en-US" i="1">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en-US"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en-US"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en-US"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r>
                        <a:rPr lang="en-US" i="1">
                          <a:latin typeface="Cambria Math" panose="02040503050406030204" pitchFamily="18" charset="0"/>
                        </a:rPr>
                        <m:t>→</m:t>
                      </m:r>
                      <m:r>
                        <m:rPr>
                          <m:nor/>
                        </m:rPr>
                        <a:rPr lang="en-US"/>
                        <m:t>min</m:t>
                      </m:r>
                    </m:oMath>
                  </m:oMathPara>
                </a14:m>
                <a:endParaRPr lang="ru-RU" dirty="0"/>
              </a:p>
              <a:p>
                <a:pPr marL="0" indent="0" algn="just">
                  <a:buNone/>
                </a:pPr>
                <a:r>
                  <a:rPr lang="ru-RU" dirty="0"/>
                  <a:t>Эта задача свелась к поиску решения системы линейных уравнений:</a:t>
                </a:r>
              </a:p>
              <a:p>
                <a:pPr marL="0" indent="0" algn="ctr">
                  <a:buNone/>
                </a:pPr>
                <a14:m>
                  <m:oMath xmlns:m="http://schemas.openxmlformats.org/officeDocument/2006/math">
                    <m:d>
                      <m:dPr>
                        <m:ctrlPr>
                          <a:rPr lang="ru-RU" i="1">
                            <a:latin typeface="Cambria Math" panose="02040503050406030204" pitchFamily="18" charset="0"/>
                          </a:rPr>
                        </m:ctrlPr>
                      </m:dPr>
                      <m:e>
                        <m:m>
                          <m:mPr>
                            <m:mcs>
                              <m:mc>
                                <m:mcPr>
                                  <m:count m:val="3"/>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r>
                            <m:e>
                              <m:r>
                                <a:rPr lang="ru-RU" i="1">
                                  <a:latin typeface="Cambria Math" panose="02040503050406030204" pitchFamily="18" charset="0"/>
                                </a:rPr>
                                <m:t>⋮</m:t>
                              </m:r>
                            </m:e>
                            <m:e>
                              <m:r>
                                <a:rPr lang="ru-RU" i="1">
                                  <a:latin typeface="Cambria Math" panose="02040503050406030204" pitchFamily="18" charset="0"/>
                                </a:rPr>
                                <m:t>⋱</m:t>
                              </m:r>
                            </m:e>
                            <m:e>
                              <m:r>
                                <a:rPr lang="ru-RU" i="1">
                                  <a:latin typeface="Cambria Math" panose="02040503050406030204" pitchFamily="18" charset="0"/>
                                </a:rPr>
                                <m:t>⋮</m:t>
                              </m:r>
                            </m:e>
                          </m:m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
                      </m:e>
                    </m:d>
                    <m:d>
                      <m:dPr>
                        <m:ctrlPr>
                          <a:rPr lang="ru-RU" i="1">
                            <a:latin typeface="Cambria Math" panose="02040503050406030204" pitchFamily="18" charset="0"/>
                          </a:rPr>
                        </m:ctrlPr>
                      </m:dP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e>
                          <m:e>
                            <m:r>
                              <a:rPr lang="ru-RU" i="1">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eqArr>
                      </m:e>
                    </m:d>
                  </m:oMath>
                </a14:m>
                <a:r>
                  <a:rPr lang="ru-RU" dirty="0"/>
                  <a:t>= </a:t>
                </a:r>
                <a14:m>
                  <m:oMath xmlns:m="http://schemas.openxmlformats.org/officeDocument/2006/math">
                    <m:d>
                      <m:dPr>
                        <m:ctrlPr>
                          <a:rPr lang="ru-RU" i="1">
                            <a:latin typeface="Cambria Math" panose="02040503050406030204" pitchFamily="18" charset="0"/>
                          </a:rPr>
                        </m:ctrlPr>
                      </m:dP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qArr>
                      </m:e>
                    </m:d>
                  </m:oMath>
                </a14:m>
                <a:endParaRPr lang="ru-RU" dirty="0"/>
              </a:p>
              <a:p>
                <a:pPr marL="0" indent="0" algn="just">
                  <a:buNone/>
                </a:pPr>
                <a:r>
                  <a:rPr lang="ru-RU" dirty="0"/>
                  <a:t>Матрица полученной системы имеет особенности: 1) она симметрическая, 2) положительно определённая и 3) имеет лёгкое диагональное преобладание. Это означает, что решение такой матрицы без проблем находится любыми методами. </a:t>
                </a:r>
              </a:p>
              <a:p>
                <a:pPr marL="400050" lvl="1" indent="0" algn="just">
                  <a:buNone/>
                </a:pPr>
                <a:r>
                  <a:rPr lang="ru-RU" sz="1300" u="sng" dirty="0"/>
                  <a:t>Пример</a:t>
                </a:r>
                <a:r>
                  <a:rPr lang="ru-RU" sz="1300" dirty="0"/>
                  <a:t> такой матрицы:</a:t>
                </a:r>
              </a:p>
              <a:p>
                <a:pPr marL="400050" lvl="1" indent="0" algn="just">
                  <a:buNone/>
                </a:pPr>
                <a:r>
                  <a:rPr lang="ru-RU" sz="1300" dirty="0"/>
                  <a:t>4,96268450320451 	4,94023503727674 	4,90457874118354 	4,90457879171165 	4,94023510458754 	</a:t>
                </a:r>
              </a:p>
              <a:p>
                <a:pPr marL="400050" lvl="1" indent="0" algn="just">
                  <a:buNone/>
                </a:pPr>
                <a:r>
                  <a:rPr lang="ru-RU" sz="1300" dirty="0"/>
                  <a:t>4,94023503727674 	4,96268449299052 	4,9402351244463 	4,90457878679901 	4,90457871085717 	</a:t>
                </a:r>
              </a:p>
              <a:p>
                <a:pPr marL="400050" lvl="1" indent="0" algn="just">
                  <a:buNone/>
                </a:pPr>
                <a:r>
                  <a:rPr lang="ru-RU" sz="1300" dirty="0"/>
                  <a:t>4,90457874118354 	4,9402351244463 	4,96268467540326 	4,94023526647664 	4,9045788046003 	</a:t>
                </a:r>
              </a:p>
              <a:p>
                <a:pPr marL="400050" lvl="1" indent="0" algn="just">
                  <a:buNone/>
                </a:pPr>
                <a:r>
                  <a:rPr lang="ru-RU" sz="1300" dirty="0"/>
                  <a:t>4,90457879171165 	4,90457878679901 	4,94023526647664 	4,96268477397331 	4,94023524141951 	</a:t>
                </a:r>
              </a:p>
              <a:p>
                <a:pPr marL="400050" lvl="1" indent="0" algn="just">
                  <a:buNone/>
                </a:pPr>
                <a:r>
                  <a:rPr lang="ru-RU" sz="1300" dirty="0"/>
                  <a:t>4,94023510458754 	4,90457871085717 	4,9045788046003 	4,94023524141951 	4,96268462608581 </a:t>
                </a:r>
                <a:r>
                  <a:rPr lang="ru-RU" dirty="0"/>
                  <a:t>	</a:t>
                </a:r>
              </a:p>
              <a:p>
                <a:pPr marL="0" indent="0" algn="just">
                  <a:buNone/>
                </a:pPr>
                <a:r>
                  <a:rPr lang="ru-RU" dirty="0"/>
                  <a:t>Однако при решении такой системы при большом числе базисных потенциалов </a:t>
                </a:r>
                <a:r>
                  <a:rPr lang="ru-RU" b="1" dirty="0"/>
                  <a:t>обнаружилась неустойчивость</a:t>
                </a:r>
                <a:r>
                  <a:rPr lang="ru-RU" dirty="0"/>
                  <a:t>: с ростом числа потенциалов аппроксимация может ухудшаться, причём значительно, что далее будет продемонстрировано.</a:t>
                </a:r>
              </a:p>
            </p:txBody>
          </p:sp>
        </mc:Choice>
        <mc:Fallback>
          <p:sp>
            <p:nvSpPr>
              <p:cNvPr id="3" name="Объект 2">
                <a:extLst>
                  <a:ext uri="{FF2B5EF4-FFF2-40B4-BE49-F238E27FC236}">
                    <a16:creationId xmlns:a16="http://schemas.microsoft.com/office/drawing/2014/main" id="{086BE5ED-561B-415D-B040-5C8869C6638D}"/>
                  </a:ext>
                </a:extLst>
              </p:cNvPr>
              <p:cNvSpPr>
                <a:spLocks noGrp="1" noRot="1" noChangeAspect="1" noMove="1" noResize="1" noEditPoints="1" noAdjustHandles="1" noChangeArrowheads="1" noChangeShapeType="1" noTextEdit="1"/>
              </p:cNvSpPr>
              <p:nvPr>
                <p:ph idx="1"/>
              </p:nvPr>
            </p:nvSpPr>
            <p:spPr>
              <a:xfrm>
                <a:off x="316607" y="1191237"/>
                <a:ext cx="9095841" cy="5259897"/>
              </a:xfrm>
              <a:blipFill>
                <a:blip r:embed="rId3"/>
                <a:stretch>
                  <a:fillRect l="-268" t="-1043" r="-268" b="-579"/>
                </a:stretch>
              </a:blipFill>
            </p:spPr>
            <p:txBody>
              <a:bodyPr/>
              <a:lstStyle/>
              <a:p>
                <a:r>
                  <a:rPr lang="ru-RU">
                    <a:noFill/>
                  </a:rPr>
                  <a:t> </a:t>
                </a:r>
              </a:p>
            </p:txBody>
          </p:sp>
        </mc:Fallback>
      </mc:AlternateContent>
    </p:spTree>
    <p:extLst>
      <p:ext uri="{BB962C8B-B14F-4D97-AF65-F5344CB8AC3E}">
        <p14:creationId xmlns:p14="http://schemas.microsoft.com/office/powerpoint/2010/main" val="3081174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anim calcmode="lin" valueType="num">
                                      <p:cBhvr>
                                        <p:cTn id="8"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50"/>
                                        <p:tgtEl>
                                          <p:spTgt spid="3">
                                            <p:txEl>
                                              <p:pRg st="1" end="1"/>
                                            </p:txEl>
                                          </p:spTgt>
                                        </p:tgtEl>
                                      </p:cBhvr>
                                    </p:animEffect>
                                    <p:anim calcmode="lin" valueType="num">
                                      <p:cBhvr>
                                        <p:cTn id="14"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750"/>
                                        <p:tgtEl>
                                          <p:spTgt spid="3">
                                            <p:txEl>
                                              <p:pRg st="2" end="2"/>
                                            </p:txEl>
                                          </p:spTgt>
                                        </p:tgtEl>
                                      </p:cBhvr>
                                    </p:animEffect>
                                    <p:anim calcmode="lin" valueType="num">
                                      <p:cBhvr>
                                        <p:cTn id="20"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7"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750"/>
                                        <p:tgtEl>
                                          <p:spTgt spid="3">
                                            <p:txEl>
                                              <p:pRg st="3" end="3"/>
                                            </p:txEl>
                                          </p:spTgt>
                                        </p:tgtEl>
                                      </p:cBhvr>
                                    </p:animEffect>
                                    <p:anim calcmode="lin" valueType="num">
                                      <p:cBhvr>
                                        <p:cTn id="26"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7"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750"/>
                                        <p:tgtEl>
                                          <p:spTgt spid="3">
                                            <p:txEl>
                                              <p:pRg st="4" end="4"/>
                                            </p:txEl>
                                          </p:spTgt>
                                        </p:tgtEl>
                                      </p:cBhvr>
                                    </p:animEffect>
                                    <p:anim calcmode="lin" valueType="num">
                                      <p:cBhvr>
                                        <p:cTn id="32"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47"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750"/>
                                        <p:tgtEl>
                                          <p:spTgt spid="3">
                                            <p:txEl>
                                              <p:pRg st="5" end="5"/>
                                            </p:txEl>
                                          </p:spTgt>
                                        </p:tgtEl>
                                      </p:cBhvr>
                                    </p:animEffect>
                                    <p:anim calcmode="lin" valueType="num">
                                      <p:cBhvr>
                                        <p:cTn id="38"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47"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750"/>
                                        <p:tgtEl>
                                          <p:spTgt spid="3">
                                            <p:txEl>
                                              <p:pRg st="6" end="6"/>
                                            </p:txEl>
                                          </p:spTgt>
                                        </p:tgtEl>
                                      </p:cBhvr>
                                    </p:animEffect>
                                    <p:anim calcmode="lin" valueType="num">
                                      <p:cBhvr>
                                        <p:cTn id="44" dur="7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7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5250"/>
                            </p:stCondLst>
                            <p:childTnLst>
                              <p:par>
                                <p:cTn id="47" presetID="47" presetClass="entr" presetSubtype="0" fill="hold" grpId="0"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750"/>
                                        <p:tgtEl>
                                          <p:spTgt spid="3">
                                            <p:txEl>
                                              <p:pRg st="7" end="7"/>
                                            </p:txEl>
                                          </p:spTgt>
                                        </p:tgtEl>
                                      </p:cBhvr>
                                    </p:animEffect>
                                    <p:anim calcmode="lin" valueType="num">
                                      <p:cBhvr>
                                        <p:cTn id="50" dur="7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75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47" presetClass="entr" presetSubtype="0" fill="hold" grpId="0"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750"/>
                                        <p:tgtEl>
                                          <p:spTgt spid="3">
                                            <p:txEl>
                                              <p:pRg st="8" end="8"/>
                                            </p:txEl>
                                          </p:spTgt>
                                        </p:tgtEl>
                                      </p:cBhvr>
                                    </p:animEffect>
                                    <p:anim calcmode="lin" valueType="num">
                                      <p:cBhvr>
                                        <p:cTn id="56" dur="75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75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6750"/>
                            </p:stCondLst>
                            <p:childTnLst>
                              <p:par>
                                <p:cTn id="59" presetID="47" presetClass="entr" presetSubtype="0" fill="hold" grpId="0" nodeType="after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750"/>
                                        <p:tgtEl>
                                          <p:spTgt spid="3">
                                            <p:txEl>
                                              <p:pRg st="9" end="9"/>
                                            </p:txEl>
                                          </p:spTgt>
                                        </p:tgtEl>
                                      </p:cBhvr>
                                    </p:animEffect>
                                    <p:anim calcmode="lin" valueType="num">
                                      <p:cBhvr>
                                        <p:cTn id="62" dur="75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75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47" presetClass="entr" presetSubtype="0" fill="hold" grpId="0" nodeType="after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750"/>
                                        <p:tgtEl>
                                          <p:spTgt spid="3">
                                            <p:txEl>
                                              <p:pRg st="10" end="10"/>
                                            </p:txEl>
                                          </p:spTgt>
                                        </p:tgtEl>
                                      </p:cBhvr>
                                    </p:animEffect>
                                    <p:anim calcmode="lin" valueType="num">
                                      <p:cBhvr>
                                        <p:cTn id="68" dur="75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9" dur="75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70" fill="hold">
                            <p:stCondLst>
                              <p:cond delay="8250"/>
                            </p:stCondLst>
                            <p:childTnLst>
                              <p:par>
                                <p:cTn id="71" presetID="47" presetClass="entr" presetSubtype="0" fill="hold" grpId="0" nodeType="after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fade">
                                      <p:cBhvr>
                                        <p:cTn id="73" dur="750"/>
                                        <p:tgtEl>
                                          <p:spTgt spid="3">
                                            <p:txEl>
                                              <p:pRg st="11" end="11"/>
                                            </p:txEl>
                                          </p:spTgt>
                                        </p:tgtEl>
                                      </p:cBhvr>
                                    </p:animEffect>
                                    <p:anim calcmode="lin" valueType="num">
                                      <p:cBhvr>
                                        <p:cTn id="74" dur="75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5" dur="75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1E1F144-543A-46E4-A69E-FB5EE5B33EC2}"/>
              </a:ext>
            </a:extLst>
          </p:cNvPr>
          <p:cNvSpPr>
            <a:spLocks noGrp="1"/>
          </p:cNvSpPr>
          <p:nvPr>
            <p:ph idx="1"/>
          </p:nvPr>
        </p:nvSpPr>
        <p:spPr>
          <a:xfrm>
            <a:off x="286915" y="955497"/>
            <a:ext cx="8939277" cy="4859676"/>
          </a:xfrm>
        </p:spPr>
        <p:txBody>
          <a:bodyPr>
            <a:normAutofit lnSpcReduction="10000"/>
          </a:bodyPr>
          <a:lstStyle/>
          <a:p>
            <a:pPr algn="just"/>
            <a:r>
              <a:rPr lang="ru-RU" b="1" dirty="0"/>
              <a:t>Неустойчивость решения означает ненадёжность этого решения для применения на практике</a:t>
            </a:r>
            <a:r>
              <a:rPr lang="ru-RU" dirty="0"/>
              <a:t>. Понять неустойчивость приближённого решения можно по поведению качества аппроксимации в зависимости от количества базисных точек: так как система базисных потенциалов является полной, с ростом числа базисных функций должно происходить монотонное уменьшение погрешности (улучшение аппроксимации), но если решение является неустойчивым, на графике (число базисных потенциалов)-(погрешность) будут наблюдаться скачки вверх.</a:t>
            </a:r>
          </a:p>
          <a:p>
            <a:pPr algn="just"/>
            <a:r>
              <a:rPr lang="ru-RU" dirty="0"/>
              <a:t>Но на самом деле </a:t>
            </a:r>
            <a:r>
              <a:rPr lang="ru-RU" b="1" dirty="0"/>
              <a:t>неустойчивость найденного решения обусловлена не системой базисных потенциалов, а погрешностями машинного округления при решении (как и при составлении) СЛАУ</a:t>
            </a:r>
            <a:r>
              <a:rPr lang="ru-RU" dirty="0"/>
              <a:t>.  </a:t>
            </a:r>
          </a:p>
          <a:p>
            <a:pPr algn="just"/>
            <a:r>
              <a:rPr lang="ru-RU" dirty="0"/>
              <a:t>Руководствуясь целью найти метод решения СЛАУ, обеспечивающий устойчивость решения дифференциального уравнения, я рассмотрел классические методы Гаусса, Холецкого, Якоби, наискорейшего спуска. Каждый из методов показывает настолько хорошую сходимость, что график (число базисных потенциалов)-(погрешность) пришлось выводить в логарифмической шкале; но </a:t>
            </a:r>
            <a:r>
              <a:rPr lang="ru-RU" b="1" dirty="0"/>
              <a:t>каждый из этих методов оказался неустойчивым</a:t>
            </a:r>
            <a:r>
              <a:rPr lang="ru-RU" dirty="0"/>
              <a:t>.</a:t>
            </a:r>
          </a:p>
          <a:p>
            <a:endParaRPr lang="ru-RU" dirty="0"/>
          </a:p>
        </p:txBody>
      </p:sp>
      <p:sp>
        <p:nvSpPr>
          <p:cNvPr id="4" name="Заголовок 3">
            <a:extLst>
              <a:ext uri="{FF2B5EF4-FFF2-40B4-BE49-F238E27FC236}">
                <a16:creationId xmlns:a16="http://schemas.microsoft.com/office/drawing/2014/main" id="{368D3874-B78E-4BAC-AD0D-1689829F3C48}"/>
              </a:ext>
            </a:extLst>
          </p:cNvPr>
          <p:cNvSpPr>
            <a:spLocks noGrp="1"/>
          </p:cNvSpPr>
          <p:nvPr>
            <p:ph type="title"/>
          </p:nvPr>
        </p:nvSpPr>
        <p:spPr>
          <a:xfrm>
            <a:off x="132804" y="208908"/>
            <a:ext cx="7172122" cy="746589"/>
          </a:xfrm>
        </p:spPr>
        <p:txBody>
          <a:bodyPr/>
          <a:lstStyle/>
          <a:p>
            <a:r>
              <a:rPr lang="ru-RU" dirty="0"/>
              <a:t>Как выглядит неустойчивость</a:t>
            </a:r>
          </a:p>
        </p:txBody>
      </p:sp>
      <p:pic>
        <p:nvPicPr>
          <p:cNvPr id="8" name="Рисунок 7">
            <a:extLst>
              <a:ext uri="{FF2B5EF4-FFF2-40B4-BE49-F238E27FC236}">
                <a16:creationId xmlns:a16="http://schemas.microsoft.com/office/drawing/2014/main" id="{CDF6B260-F415-4FBC-9493-50D8085EE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04" y="112353"/>
            <a:ext cx="6126591" cy="4613759"/>
          </a:xfrm>
          <a:prstGeom prst="rect">
            <a:avLst/>
          </a:prstGeom>
          <a:ln>
            <a:noFill/>
          </a:ln>
          <a:effectLst>
            <a:softEdge rad="112500"/>
          </a:effectLst>
        </p:spPr>
      </p:pic>
      <p:pic>
        <p:nvPicPr>
          <p:cNvPr id="6" name="Рисунок 5">
            <a:extLst>
              <a:ext uri="{FF2B5EF4-FFF2-40B4-BE49-F238E27FC236}">
                <a16:creationId xmlns:a16="http://schemas.microsoft.com/office/drawing/2014/main" id="{7D8AF013-8A4B-4479-91F6-1BCBB017C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988" y="1177581"/>
            <a:ext cx="7149631" cy="5384181"/>
          </a:xfrm>
          <a:prstGeom prst="rect">
            <a:avLst/>
          </a:prstGeom>
          <a:ln>
            <a:noFill/>
          </a:ln>
          <a:effectLst>
            <a:softEdge rad="112500"/>
          </a:effectLst>
        </p:spPr>
      </p:pic>
    </p:spTree>
    <p:extLst>
      <p:ext uri="{BB962C8B-B14F-4D97-AF65-F5344CB8AC3E}">
        <p14:creationId xmlns:p14="http://schemas.microsoft.com/office/powerpoint/2010/main" val="2664278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Scale>
                                      <p:cBhvr>
                                        <p:cTn id="7" dur="15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3">
                                            <p:txEl>
                                              <p:pRg st="0" end="0"/>
                                            </p:txEl>
                                          </p:spTgt>
                                        </p:tgtEl>
                                        <p:attrNameLst>
                                          <p:attrName>ppt_x</p:attrName>
                                          <p:attrName>ppt_y</p:attrName>
                                        </p:attrNameLst>
                                      </p:cBhvr>
                                    </p:animMotion>
                                    <p:animEffect transition="in" filter="fade">
                                      <p:cBhvr>
                                        <p:cTn id="9" dur="1500"/>
                                        <p:tgtEl>
                                          <p:spTgt spid="3">
                                            <p:txEl>
                                              <p:pRg st="0" end="0"/>
                                            </p:txEl>
                                          </p:spTgt>
                                        </p:tgtEl>
                                      </p:cBhvr>
                                    </p:animEffect>
                                  </p:childTnLst>
                                </p:cTn>
                              </p:par>
                            </p:childTnLst>
                          </p:cTn>
                        </p:par>
                        <p:par>
                          <p:cTn id="10" fill="hold">
                            <p:stCondLst>
                              <p:cond delay="1500"/>
                            </p:stCondLst>
                            <p:childTnLst>
                              <p:par>
                                <p:cTn id="11" presetID="5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Scale>
                                      <p:cBhvr>
                                        <p:cTn id="13" dur="15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500" decel="50000" fill="hold">
                                          <p:stCondLst>
                                            <p:cond delay="0"/>
                                          </p:stCondLst>
                                        </p:cTn>
                                        <p:tgtEl>
                                          <p:spTgt spid="3">
                                            <p:txEl>
                                              <p:pRg st="1" end="1"/>
                                            </p:txEl>
                                          </p:spTgt>
                                        </p:tgtEl>
                                        <p:attrNameLst>
                                          <p:attrName>ppt_x</p:attrName>
                                          <p:attrName>ppt_y</p:attrName>
                                        </p:attrNameLst>
                                      </p:cBhvr>
                                    </p:animMotion>
                                    <p:animEffect transition="in" filter="fade">
                                      <p:cBhvr>
                                        <p:cTn id="15" dur="1500"/>
                                        <p:tgtEl>
                                          <p:spTgt spid="3">
                                            <p:txEl>
                                              <p:pRg st="1" end="1"/>
                                            </p:txEl>
                                          </p:spTgt>
                                        </p:tgtEl>
                                      </p:cBhvr>
                                    </p:animEffect>
                                  </p:childTnLst>
                                </p:cTn>
                              </p:par>
                            </p:childTnLst>
                          </p:cTn>
                        </p:par>
                        <p:par>
                          <p:cTn id="16" fill="hold">
                            <p:stCondLst>
                              <p:cond delay="3000"/>
                            </p:stCondLst>
                            <p:childTnLst>
                              <p:par>
                                <p:cTn id="17" presetID="5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Scale>
                                      <p:cBhvr>
                                        <p:cTn id="19" dur="1500" decel="50000" fill="hold">
                                          <p:stCondLst>
                                            <p:cond delay="0"/>
                                          </p:stCondLst>
                                        </p:cTn>
                                        <p:tgtEl>
                                          <p:spTgt spid="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500" decel="50000" fill="hold">
                                          <p:stCondLst>
                                            <p:cond delay="0"/>
                                          </p:stCondLst>
                                        </p:cTn>
                                        <p:tgtEl>
                                          <p:spTgt spid="3">
                                            <p:txEl>
                                              <p:pRg st="2" end="2"/>
                                            </p:txEl>
                                          </p:spTgt>
                                        </p:tgtEl>
                                        <p:attrNameLst>
                                          <p:attrName>ppt_x</p:attrName>
                                          <p:attrName>ppt_y</p:attrName>
                                        </p:attrNameLst>
                                      </p:cBhvr>
                                    </p:animMotion>
                                    <p:animEffect transition="in" filter="fade">
                                      <p:cBhvr>
                                        <p:cTn id="21" dur="1500"/>
                                        <p:tgtEl>
                                          <p:spTgt spid="3">
                                            <p:txEl>
                                              <p:pRg st="2" end="2"/>
                                            </p:txEl>
                                          </p:spTgt>
                                        </p:tgtEl>
                                      </p:cBhvr>
                                    </p:animEffect>
                                  </p:childTnLst>
                                </p:cTn>
                              </p:par>
                            </p:childTnLst>
                          </p:cTn>
                        </p:par>
                        <p:par>
                          <p:cTn id="22" fill="hold">
                            <p:stCondLst>
                              <p:cond delay="4500"/>
                            </p:stCondLst>
                            <p:childTnLst>
                              <p:par>
                                <p:cTn id="23" presetID="43" presetClass="entr" presetSubtype="0" fill="hold" nodeType="afterEffect">
                                  <p:stCondLst>
                                    <p:cond delay="5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
                                        <p:tgtEl>
                                          <p:spTgt spid="8"/>
                                        </p:tgtEl>
                                      </p:cBhvr>
                                    </p:animEffect>
                                    <p:anim calcmode="lin" valueType="num">
                                      <p:cBhvr>
                                        <p:cTn id="26" dur="400" fill="hold"/>
                                        <p:tgtEl>
                                          <p:spTgt spid="8"/>
                                        </p:tgtEl>
                                        <p:attrNameLst>
                                          <p:attrName>ppt_x</p:attrName>
                                        </p:attrNameLst>
                                      </p:cBhvr>
                                      <p:tavLst>
                                        <p:tav tm="0">
                                          <p:val>
                                            <p:strVal val="#ppt_x"/>
                                          </p:val>
                                        </p:tav>
                                        <p:tav tm="100000">
                                          <p:val>
                                            <p:strVal val="#ppt_x"/>
                                          </p:val>
                                        </p:tav>
                                      </p:tavLst>
                                    </p:anim>
                                    <p:anim calcmode="lin" valueType="num">
                                      <p:cBhvr>
                                        <p:cTn id="27" dur="400" fill="hold"/>
                                        <p:tgtEl>
                                          <p:spTgt spid="8"/>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30" fill="hold">
                            <p:stCondLst>
                              <p:cond delay="10500"/>
                            </p:stCondLst>
                            <p:childTnLst>
                              <p:par>
                                <p:cTn id="31" presetID="43" presetClass="entr" presetSubtype="0" fill="hold" nodeType="after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
                                        <p:tgtEl>
                                          <p:spTgt spid="6"/>
                                        </p:tgtEl>
                                      </p:cBhvr>
                                    </p:animEffect>
                                    <p:anim calcmode="lin" valueType="num">
                                      <p:cBhvr>
                                        <p:cTn id="34" dur="400" fill="hold"/>
                                        <p:tgtEl>
                                          <p:spTgt spid="6"/>
                                        </p:tgtEl>
                                        <p:attrNameLst>
                                          <p:attrName>ppt_x</p:attrName>
                                        </p:attrNameLst>
                                      </p:cBhvr>
                                      <p:tavLst>
                                        <p:tav tm="0">
                                          <p:val>
                                            <p:strVal val="#ppt_x"/>
                                          </p:val>
                                        </p:tav>
                                        <p:tav tm="100000">
                                          <p:val>
                                            <p:strVal val="#ppt_x"/>
                                          </p:val>
                                        </p:tav>
                                      </p:tavLst>
                                    </p:anim>
                                    <p:anim calcmode="lin" valueType="num">
                                      <p:cBhvr>
                                        <p:cTn id="35" dur="400" fill="hold"/>
                                        <p:tgtEl>
                                          <p:spTgt spid="6"/>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6E0009-1C36-4E89-B415-4C401F05B415}"/>
              </a:ext>
            </a:extLst>
          </p:cNvPr>
          <p:cNvSpPr>
            <a:spLocks noGrp="1"/>
          </p:cNvSpPr>
          <p:nvPr>
            <p:ph type="title"/>
          </p:nvPr>
        </p:nvSpPr>
        <p:spPr>
          <a:xfrm>
            <a:off x="425665" y="447773"/>
            <a:ext cx="8596668" cy="1320800"/>
          </a:xfrm>
        </p:spPr>
        <p:txBody>
          <a:bodyPr/>
          <a:lstStyle/>
          <a:p>
            <a:r>
              <a:rPr lang="ru-RU" dirty="0"/>
              <a:t>Неустойчивость метода Гаусса</a:t>
            </a:r>
          </a:p>
        </p:txBody>
      </p:sp>
      <p:pic>
        <p:nvPicPr>
          <p:cNvPr id="4" name="Рисунок 3">
            <a:extLst>
              <a:ext uri="{FF2B5EF4-FFF2-40B4-BE49-F238E27FC236}">
                <a16:creationId xmlns:a16="http://schemas.microsoft.com/office/drawing/2014/main" id="{FFFE21BB-38FC-4515-8568-15DFE69B5FBE}"/>
              </a:ext>
            </a:extLst>
          </p:cNvPr>
          <p:cNvPicPr>
            <a:picLocks noChangeAspect="1"/>
          </p:cNvPicPr>
          <p:nvPr/>
        </p:nvPicPr>
        <p:blipFill>
          <a:blip r:embed="rId3"/>
          <a:stretch>
            <a:fillRect/>
          </a:stretch>
        </p:blipFill>
        <p:spPr>
          <a:xfrm>
            <a:off x="344941" y="1188680"/>
            <a:ext cx="5541568" cy="4120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Рисунок 4">
            <a:extLst>
              <a:ext uri="{FF2B5EF4-FFF2-40B4-BE49-F238E27FC236}">
                <a16:creationId xmlns:a16="http://schemas.microsoft.com/office/drawing/2014/main" id="{F2B62A17-7C35-4CEA-8C4D-95AC6D77B93B}"/>
              </a:ext>
            </a:extLst>
          </p:cNvPr>
          <p:cNvPicPr>
            <a:picLocks noChangeAspect="1"/>
          </p:cNvPicPr>
          <p:nvPr/>
        </p:nvPicPr>
        <p:blipFill>
          <a:blip r:embed="rId4"/>
          <a:stretch>
            <a:fillRect/>
          </a:stretch>
        </p:blipFill>
        <p:spPr>
          <a:xfrm>
            <a:off x="5796606" y="1768573"/>
            <a:ext cx="5802917" cy="4354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98628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7" presetClass="entr" presetSubtype="0" fill="hold"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EB6558-0451-476E-B045-05329F671EE3}"/>
              </a:ext>
            </a:extLst>
          </p:cNvPr>
          <p:cNvSpPr>
            <a:spLocks noGrp="1"/>
          </p:cNvSpPr>
          <p:nvPr>
            <p:ph type="title"/>
          </p:nvPr>
        </p:nvSpPr>
        <p:spPr>
          <a:xfrm>
            <a:off x="157215" y="274041"/>
            <a:ext cx="9121009" cy="1320800"/>
          </a:xfrm>
        </p:spPr>
        <p:txBody>
          <a:bodyPr>
            <a:normAutofit/>
          </a:bodyPr>
          <a:lstStyle/>
          <a:p>
            <a:r>
              <a:rPr lang="ru-RU" sz="3200" dirty="0"/>
              <a:t>Неустойчивость метода наискорейшего спуска</a:t>
            </a:r>
          </a:p>
        </p:txBody>
      </p:sp>
      <p:pic>
        <p:nvPicPr>
          <p:cNvPr id="4" name="Рисунок 3">
            <a:extLst>
              <a:ext uri="{FF2B5EF4-FFF2-40B4-BE49-F238E27FC236}">
                <a16:creationId xmlns:a16="http://schemas.microsoft.com/office/drawing/2014/main" id="{D3B2599C-A89C-4F4F-9EE7-2FDC6436E9CF}"/>
              </a:ext>
            </a:extLst>
          </p:cNvPr>
          <p:cNvPicPr>
            <a:picLocks noChangeAspect="1"/>
          </p:cNvPicPr>
          <p:nvPr/>
        </p:nvPicPr>
        <p:blipFill>
          <a:blip r:embed="rId3"/>
          <a:stretch>
            <a:fillRect/>
          </a:stretch>
        </p:blipFill>
        <p:spPr>
          <a:xfrm>
            <a:off x="509553" y="1515932"/>
            <a:ext cx="5729619" cy="3888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Рисунок 4">
            <a:extLst>
              <a:ext uri="{FF2B5EF4-FFF2-40B4-BE49-F238E27FC236}">
                <a16:creationId xmlns:a16="http://schemas.microsoft.com/office/drawing/2014/main" id="{33BB5F15-E192-4E5A-9F87-E3F75A7D11DD}"/>
              </a:ext>
            </a:extLst>
          </p:cNvPr>
          <p:cNvPicPr>
            <a:picLocks noChangeAspect="1"/>
          </p:cNvPicPr>
          <p:nvPr/>
        </p:nvPicPr>
        <p:blipFill>
          <a:blip r:embed="rId4"/>
          <a:stretch>
            <a:fillRect/>
          </a:stretch>
        </p:blipFill>
        <p:spPr>
          <a:xfrm>
            <a:off x="6131756" y="2198974"/>
            <a:ext cx="5687247" cy="4181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167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par>
                          <p:cTn id="8" fill="hold">
                            <p:stCondLst>
                              <p:cond delay="1500"/>
                            </p:stCondLst>
                            <p:childTnLst>
                              <p:par>
                                <p:cTn id="9" presetID="18" presetClass="entr" presetSubtype="12"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C286FD-B2E6-4751-8BF3-C8CAAD8B83FD}"/>
              </a:ext>
            </a:extLst>
          </p:cNvPr>
          <p:cNvSpPr>
            <a:spLocks noGrp="1"/>
          </p:cNvSpPr>
          <p:nvPr>
            <p:ph type="ctrTitle"/>
          </p:nvPr>
        </p:nvSpPr>
        <p:spPr>
          <a:xfrm>
            <a:off x="964734" y="687896"/>
            <a:ext cx="6870583" cy="939568"/>
          </a:xfrm>
        </p:spPr>
        <p:txBody>
          <a:bodyPr/>
          <a:lstStyle/>
          <a:p>
            <a:pPr algn="l"/>
            <a:r>
              <a:rPr lang="ru-RU" dirty="0"/>
              <a:t>Постановка задачи</a:t>
            </a:r>
          </a:p>
        </p:txBody>
      </p:sp>
      <mc:AlternateContent xmlns:mc="http://schemas.openxmlformats.org/markup-compatibility/2006" xmlns:a14="http://schemas.microsoft.com/office/drawing/2010/main">
        <mc:Choice Requires="a14">
          <p:sp>
            <p:nvSpPr>
              <p:cNvPr id="7" name="Подзаголовок 6">
                <a:extLst>
                  <a:ext uri="{FF2B5EF4-FFF2-40B4-BE49-F238E27FC236}">
                    <a16:creationId xmlns:a16="http://schemas.microsoft.com/office/drawing/2014/main" id="{130BB980-FBB7-4E5C-A77F-9D5DAD2C79B8}"/>
                  </a:ext>
                </a:extLst>
              </p:cNvPr>
              <p:cNvSpPr>
                <a:spLocks noGrp="1"/>
              </p:cNvSpPr>
              <p:nvPr>
                <p:ph type="subTitle" idx="1"/>
              </p:nvPr>
            </p:nvSpPr>
            <p:spPr>
              <a:xfrm>
                <a:off x="1087616" y="2117676"/>
                <a:ext cx="8366777" cy="4568350"/>
              </a:xfrm>
            </p:spPr>
            <p:txBody>
              <a:bodyPr>
                <a:normAutofit/>
              </a:bodyPr>
              <a:lstStyle/>
              <a:p>
                <a:pPr algn="just"/>
                <a:r>
                  <a:rPr lang="ru-RU" dirty="0">
                    <a:solidFill>
                      <a:schemeClr val="tx1">
                        <a:lumMod val="75000"/>
                        <a:lumOff val="25000"/>
                      </a:schemeClr>
                    </a:solidFill>
                  </a:rPr>
                  <a:t>Пусть </a:t>
                </a:r>
                <a14:m>
                  <m:oMath xmlns:m="http://schemas.openxmlformats.org/officeDocument/2006/math">
                    <m:r>
                      <a:rPr lang="en-US" i="1">
                        <a:solidFill>
                          <a:schemeClr val="tx1">
                            <a:lumMod val="75000"/>
                            <a:lumOff val="25000"/>
                          </a:schemeClr>
                        </a:solidFill>
                        <a:latin typeface="Cambria Math" panose="02040503050406030204" pitchFamily="18" charset="0"/>
                      </a:rPr>
                      <m:t>𝑄</m:t>
                    </m:r>
                  </m:oMath>
                </a14:m>
                <a:r>
                  <a:rPr lang="en-US" dirty="0">
                    <a:solidFill>
                      <a:schemeClr val="tx1">
                        <a:lumMod val="75000"/>
                        <a:lumOff val="25000"/>
                      </a:schemeClr>
                    </a:solidFill>
                  </a:rPr>
                  <a:t> </a:t>
                </a:r>
                <a:r>
                  <a:rPr lang="ru-RU" dirty="0">
                    <a:solidFill>
                      <a:schemeClr val="tx1">
                        <a:lumMod val="75000"/>
                        <a:lumOff val="25000"/>
                      </a:schemeClr>
                    </a:solidFill>
                  </a:rPr>
                  <a:t>– плоская односвязная область с кусочно-гладкой границей, и на границе этой области задана действительная функция </a:t>
                </a:r>
                <a14:m>
                  <m:oMath xmlns:m="http://schemas.openxmlformats.org/officeDocument/2006/math">
                    <m:r>
                      <a:rPr lang="ru-RU" i="1">
                        <a:solidFill>
                          <a:schemeClr val="tx1">
                            <a:lumMod val="75000"/>
                            <a:lumOff val="25000"/>
                          </a:schemeClr>
                        </a:solidFill>
                        <a:latin typeface="Cambria Math" panose="02040503050406030204" pitchFamily="18" charset="0"/>
                      </a:rPr>
                      <m:t>𝜑</m:t>
                    </m:r>
                  </m:oMath>
                </a14:m>
                <a:r>
                  <a:rPr lang="ru-RU" dirty="0">
                    <a:solidFill>
                      <a:schemeClr val="tx1">
                        <a:lumMod val="75000"/>
                        <a:lumOff val="25000"/>
                      </a:schemeClr>
                    </a:solidFill>
                  </a:rPr>
                  <a:t>. Требуется найти </a:t>
                </a:r>
                <a:r>
                  <a:rPr lang="ru-RU" b="1" dirty="0">
                    <a:solidFill>
                      <a:schemeClr val="tx1">
                        <a:lumMod val="75000"/>
                        <a:lumOff val="25000"/>
                      </a:schemeClr>
                    </a:solidFill>
                  </a:rPr>
                  <a:t>решение внутренней задачи Дирихле для у-я Лапласа</a:t>
                </a:r>
                <a:r>
                  <a:rPr lang="ru-RU" dirty="0">
                    <a:solidFill>
                      <a:schemeClr val="tx1">
                        <a:lumMod val="75000"/>
                        <a:lumOff val="25000"/>
                      </a:schemeClr>
                    </a:solidFill>
                  </a:rPr>
                  <a:t>:</a:t>
                </a:r>
              </a:p>
              <a:p>
                <a:pPr algn="just"/>
                <a14:m>
                  <m:oMathPara xmlns:m="http://schemas.openxmlformats.org/officeDocument/2006/math">
                    <m:oMathParaPr>
                      <m:jc m:val="centerGroup"/>
                    </m:oMathParaPr>
                    <m:oMath xmlns:m="http://schemas.openxmlformats.org/officeDocument/2006/math">
                      <m:d>
                        <m:dPr>
                          <m:begChr m:val="{"/>
                          <m:endChr m:val=""/>
                          <m:ctrlPr>
                            <a:rPr lang="ru-RU" i="1" smtClean="0">
                              <a:solidFill>
                                <a:schemeClr val="tx1">
                                  <a:lumMod val="75000"/>
                                  <a:lumOff val="25000"/>
                                </a:schemeClr>
                              </a:solidFill>
                              <a:latin typeface="Cambria Math" panose="02040503050406030204" pitchFamily="18" charset="0"/>
                            </a:rPr>
                          </m:ctrlPr>
                        </m:dPr>
                        <m:e>
                          <m:eqArr>
                            <m:eqArrPr>
                              <m:ctrlPr>
                                <a:rPr lang="ru-RU" i="1">
                                  <a:solidFill>
                                    <a:schemeClr val="tx1">
                                      <a:lumMod val="75000"/>
                                      <a:lumOff val="25000"/>
                                    </a:schemeClr>
                                  </a:solidFill>
                                  <a:latin typeface="Cambria Math" panose="02040503050406030204" pitchFamily="18" charset="0"/>
                                </a:rPr>
                              </m:ctrlPr>
                            </m:eqArrPr>
                            <m:e>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𝑢</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m:t>
                                  </m:r>
                                </m:e>
                                <m:sub>
                                  <m:r>
                                    <a:rPr lang="ru-RU" i="1">
                                      <a:solidFill>
                                        <a:schemeClr val="tx1">
                                          <a:lumMod val="75000"/>
                                          <a:lumOff val="25000"/>
                                        </a:schemeClr>
                                      </a:solidFill>
                                      <a:latin typeface="Cambria Math" panose="02040503050406030204" pitchFamily="18" charset="0"/>
                                    </a:rPr>
                                    <m:t>𝑄</m:t>
                                  </m:r>
                                </m:sub>
                              </m:sSub>
                              <m:r>
                                <a:rPr lang="ru-RU" i="1">
                                  <a:solidFill>
                                    <a:schemeClr val="tx1">
                                      <a:lumMod val="75000"/>
                                      <a:lumOff val="25000"/>
                                    </a:schemeClr>
                                  </a:solidFill>
                                  <a:latin typeface="Cambria Math" panose="02040503050406030204" pitchFamily="18" charset="0"/>
                                </a:rPr>
                                <m:t>=0</m:t>
                              </m:r>
                            </m:e>
                            <m:e>
                              <m:r>
                                <a:rPr lang="ru-RU" i="1">
                                  <a:solidFill>
                                    <a:schemeClr val="tx1">
                                      <a:lumMod val="75000"/>
                                      <a:lumOff val="25000"/>
                                    </a:schemeClr>
                                  </a:solidFill>
                                  <a:latin typeface="Cambria Math" panose="02040503050406030204" pitchFamily="18" charset="0"/>
                                </a:rPr>
                                <m:t>𝑢</m:t>
                              </m:r>
                              <m:sSub>
                                <m:sSubPr>
                                  <m:ctrlPr>
                                    <a:rPr lang="ru-RU" i="1">
                                      <a:solidFill>
                                        <a:schemeClr val="tx1">
                                          <a:lumMod val="75000"/>
                                          <a:lumOff val="25000"/>
                                        </a:schemeClr>
                                      </a:solidFill>
                                      <a:latin typeface="Cambria Math" panose="02040503050406030204" pitchFamily="18" charset="0"/>
                                    </a:rPr>
                                  </m:ctrlPr>
                                </m:sSubPr>
                                <m:e>
                                  <m:r>
                                    <a:rPr lang="ru-RU" i="1">
                                      <a:solidFill>
                                        <a:schemeClr val="tx1">
                                          <a:lumMod val="75000"/>
                                          <a:lumOff val="25000"/>
                                        </a:schemeClr>
                                      </a:solidFill>
                                      <a:latin typeface="Cambria Math" panose="02040503050406030204" pitchFamily="18" charset="0"/>
                                    </a:rPr>
                                    <m:t>|</m:t>
                                  </m:r>
                                </m:e>
                                <m:sub>
                                  <m:r>
                                    <a:rPr lang="en-US" i="1">
                                      <a:solidFill>
                                        <a:schemeClr val="tx1">
                                          <a:lumMod val="75000"/>
                                          <a:lumOff val="25000"/>
                                        </a:schemeClr>
                                      </a:solidFill>
                                      <a:latin typeface="Cambria Math" panose="02040503050406030204" pitchFamily="18" charset="0"/>
                                    </a:rPr>
                                    <m:t>𝜕</m:t>
                                  </m:r>
                                  <m:r>
                                    <a:rPr lang="en-US" i="1">
                                      <a:solidFill>
                                        <a:schemeClr val="tx1">
                                          <a:lumMod val="75000"/>
                                          <a:lumOff val="25000"/>
                                        </a:schemeClr>
                                      </a:solidFill>
                                      <a:latin typeface="Cambria Math" panose="02040503050406030204" pitchFamily="18" charset="0"/>
                                    </a:rPr>
                                    <m:t>𝑄</m:t>
                                  </m:r>
                                </m:sub>
                              </m:sSub>
                              <m:r>
                                <a:rPr lang="ru-RU" i="1">
                                  <a:solidFill>
                                    <a:schemeClr val="tx1">
                                      <a:lumMod val="75000"/>
                                      <a:lumOff val="25000"/>
                                    </a:schemeClr>
                                  </a:solidFill>
                                  <a:latin typeface="Cambria Math" panose="02040503050406030204" pitchFamily="18" charset="0"/>
                                </a:rPr>
                                <m:t>=</m:t>
                              </m:r>
                              <m:r>
                                <a:rPr lang="ru-RU" i="1">
                                  <a:solidFill>
                                    <a:schemeClr val="tx1">
                                      <a:lumMod val="75000"/>
                                      <a:lumOff val="25000"/>
                                    </a:schemeClr>
                                  </a:solidFill>
                                  <a:latin typeface="Cambria Math" panose="02040503050406030204" pitchFamily="18" charset="0"/>
                                </a:rPr>
                                <m:t>𝜑</m:t>
                              </m:r>
                            </m:e>
                          </m:eqArr>
                        </m:e>
                      </m:d>
                    </m:oMath>
                  </m:oMathPara>
                </a14:m>
                <a:endParaRPr lang="ru-RU" dirty="0">
                  <a:solidFill>
                    <a:schemeClr val="tx1">
                      <a:lumMod val="75000"/>
                      <a:lumOff val="25000"/>
                    </a:schemeClr>
                  </a:solidFill>
                </a:endParaRPr>
              </a:p>
              <a:p>
                <a:pPr algn="just"/>
                <a:r>
                  <a:rPr lang="ru-RU" dirty="0">
                    <a:solidFill>
                      <a:schemeClr val="tx1">
                        <a:lumMod val="75000"/>
                        <a:lumOff val="25000"/>
                      </a:schemeClr>
                    </a:solidFill>
                  </a:rPr>
                  <a:t>Это решение ищется с помощью системы функций, удовлетворяющих у-ю Лапласа (гармонических функций) и аппроксимирующих граничную функцию </a:t>
                </a:r>
                <a14:m>
                  <m:oMath xmlns:m="http://schemas.openxmlformats.org/officeDocument/2006/math">
                    <m:r>
                      <a:rPr lang="ru-RU" i="1">
                        <a:solidFill>
                          <a:schemeClr val="tx1">
                            <a:lumMod val="75000"/>
                            <a:lumOff val="25000"/>
                          </a:schemeClr>
                        </a:solidFill>
                        <a:latin typeface="Cambria Math" panose="02040503050406030204" pitchFamily="18" charset="0"/>
                      </a:rPr>
                      <m:t>𝜑</m:t>
                    </m:r>
                  </m:oMath>
                </a14:m>
                <a:r>
                  <a:rPr lang="ru-RU" dirty="0">
                    <a:solidFill>
                      <a:schemeClr val="tx1">
                        <a:lumMod val="75000"/>
                        <a:lumOff val="25000"/>
                      </a:schemeClr>
                    </a:solidFill>
                  </a:rPr>
                  <a:t>. В качестве такой системы функций используется система </a:t>
                </a:r>
                <a:r>
                  <a:rPr lang="ru-RU" b="1" dirty="0">
                    <a:solidFill>
                      <a:schemeClr val="tx1">
                        <a:lumMod val="75000"/>
                        <a:lumOff val="25000"/>
                      </a:schemeClr>
                    </a:solidFill>
                  </a:rPr>
                  <a:t>«базисных потенциалов»</a:t>
                </a:r>
                <a:r>
                  <a:rPr lang="ru-RU" dirty="0">
                    <a:solidFill>
                      <a:schemeClr val="tx1">
                        <a:lumMod val="75000"/>
                        <a:lumOff val="25000"/>
                      </a:schemeClr>
                    </a:solidFill>
                  </a:rPr>
                  <a:t>,</a:t>
                </a:r>
                <a:r>
                  <a:rPr lang="ru-RU" b="1" dirty="0">
                    <a:solidFill>
                      <a:schemeClr val="tx1">
                        <a:lumMod val="75000"/>
                        <a:lumOff val="25000"/>
                      </a:schemeClr>
                    </a:solidFill>
                  </a:rPr>
                  <a:t> </a:t>
                </a:r>
                <a:r>
                  <a:rPr lang="ru-RU" dirty="0">
                    <a:solidFill>
                      <a:schemeClr val="tx1">
                        <a:lumMod val="75000"/>
                        <a:lumOff val="25000"/>
                      </a:schemeClr>
                    </a:solidFill>
                  </a:rPr>
                  <a:t>при некоторых условиях обладающая полнотой. </a:t>
                </a:r>
              </a:p>
            </p:txBody>
          </p:sp>
        </mc:Choice>
        <mc:Fallback xmlns="">
          <p:sp>
            <p:nvSpPr>
              <p:cNvPr id="7" name="Подзаголовок 6">
                <a:extLst>
                  <a:ext uri="{FF2B5EF4-FFF2-40B4-BE49-F238E27FC236}">
                    <a16:creationId xmlns:a16="http://schemas.microsoft.com/office/drawing/2014/main" id="{130BB980-FBB7-4E5C-A77F-9D5DAD2C79B8}"/>
                  </a:ext>
                </a:extLst>
              </p:cNvPr>
              <p:cNvSpPr>
                <a:spLocks noGrp="1" noRot="1" noChangeAspect="1" noMove="1" noResize="1" noEditPoints="1" noAdjustHandles="1" noChangeArrowheads="1" noChangeShapeType="1" noTextEdit="1"/>
              </p:cNvSpPr>
              <p:nvPr>
                <p:ph type="subTitle" idx="1"/>
              </p:nvPr>
            </p:nvSpPr>
            <p:spPr>
              <a:xfrm>
                <a:off x="1087616" y="2117676"/>
                <a:ext cx="8366777" cy="4568350"/>
              </a:xfrm>
              <a:blipFill>
                <a:blip r:embed="rId2"/>
                <a:stretch>
                  <a:fillRect l="-583" t="-800" r="-583"/>
                </a:stretch>
              </a:blipFill>
            </p:spPr>
            <p:txBody>
              <a:bodyPr/>
              <a:lstStyle/>
              <a:p>
                <a:r>
                  <a:rPr lang="ru-RU">
                    <a:noFill/>
                  </a:rPr>
                  <a:t> </a:t>
                </a:r>
              </a:p>
            </p:txBody>
          </p:sp>
        </mc:Fallback>
      </mc:AlternateContent>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316D9-5EE8-4FB1-AAFD-6369CCA3690E}"/>
              </a:ext>
            </a:extLst>
          </p:cNvPr>
          <p:cNvSpPr>
            <a:spLocks noGrp="1"/>
          </p:cNvSpPr>
          <p:nvPr>
            <p:ph type="title"/>
          </p:nvPr>
        </p:nvSpPr>
        <p:spPr>
          <a:xfrm>
            <a:off x="568277" y="2067186"/>
            <a:ext cx="6990203" cy="2370589"/>
          </a:xfrm>
        </p:spPr>
        <p:txBody>
          <a:bodyPr>
            <a:normAutofit/>
          </a:bodyPr>
          <a:lstStyle/>
          <a:p>
            <a:pPr algn="ctr"/>
            <a:r>
              <a:rPr lang="ru-RU" sz="5400" b="1" dirty="0"/>
              <a:t>Попытки создать устойчивый метод…</a:t>
            </a:r>
          </a:p>
        </p:txBody>
      </p:sp>
    </p:spTree>
    <p:extLst>
      <p:ext uri="{BB962C8B-B14F-4D97-AF65-F5344CB8AC3E}">
        <p14:creationId xmlns:p14="http://schemas.microsoft.com/office/powerpoint/2010/main" val="18071708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xit" presetSubtype="0" fill="hold" grpId="0" nodeType="afterEffect">
                                  <p:stCondLst>
                                    <p:cond delay="0"/>
                                  </p:stCondLst>
                                  <p:iterate type="lt">
                                    <p:tmPct val="10000"/>
                                  </p:iterate>
                                  <p:childTnLst>
                                    <p:anim calcmode="lin" valueType="num">
                                      <p:cBhvr>
                                        <p:cTn id="6" dur="300"/>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7" dur="300"/>
                                        <p:tgtEl>
                                          <p:spTgt spid="2"/>
                                        </p:tgtEl>
                                        <p:attrNameLst>
                                          <p:attrName>ppt_y</p:attrName>
                                        </p:attrNameLst>
                                      </p:cBhvr>
                                      <p:tavLst>
                                        <p:tav tm="0">
                                          <p:val>
                                            <p:strVal val="ppt_y"/>
                                          </p:val>
                                        </p:tav>
                                        <p:tav tm="100000">
                                          <p:val>
                                            <p:strVal val="ppt_y"/>
                                          </p:val>
                                        </p:tav>
                                      </p:tavLst>
                                    </p:anim>
                                    <p:anim calcmode="lin" valueType="num">
                                      <p:cBhvr>
                                        <p:cTn id="8" dur="300"/>
                                        <p:tgtEl>
                                          <p:spTgt spid="2"/>
                                        </p:tgtEl>
                                        <p:attrNameLst>
                                          <p:attrName>ppt_h</p:attrName>
                                        </p:attrNameLst>
                                      </p:cBhvr>
                                      <p:tavLst>
                                        <p:tav tm="0">
                                          <p:val>
                                            <p:strVal val="ppt_h"/>
                                          </p:val>
                                        </p:tav>
                                        <p:tav tm="50000">
                                          <p:val>
                                            <p:strVal val="ppt_h+.01"/>
                                          </p:val>
                                        </p:tav>
                                        <p:tav tm="100000">
                                          <p:val>
                                            <p:strVal val="ppt_h/10"/>
                                          </p:val>
                                        </p:tav>
                                      </p:tavLst>
                                    </p:anim>
                                    <p:anim calcmode="lin" valueType="num">
                                      <p:cBhvr>
                                        <p:cTn id="9" dur="300"/>
                                        <p:tgtEl>
                                          <p:spTgt spid="2"/>
                                        </p:tgtEl>
                                        <p:attrNameLst>
                                          <p:attrName>ppt_w</p:attrName>
                                        </p:attrNameLst>
                                      </p:cBhvr>
                                      <p:tavLst>
                                        <p:tav tm="0">
                                          <p:val>
                                            <p:strVal val="ppt_w"/>
                                          </p:val>
                                        </p:tav>
                                        <p:tav tm="50000">
                                          <p:val>
                                            <p:strVal val="ppt_w+.01"/>
                                          </p:val>
                                        </p:tav>
                                        <p:tav tm="100000">
                                          <p:val>
                                            <p:strVal val="ppt_w/10"/>
                                          </p:val>
                                        </p:tav>
                                      </p:tavLst>
                                    </p:anim>
                                    <p:animEffect transition="out" filter="fade">
                                      <p:cBhvr>
                                        <p:cTn id="10" dur="300" tmFilter="0,0; .5, 0; 1, 1"/>
                                        <p:tgtEl>
                                          <p:spTgt spid="2"/>
                                        </p:tgtEl>
                                      </p:cBhvr>
                                    </p:animEffect>
                                    <p:set>
                                      <p:cBhvr>
                                        <p:cTn id="11" dur="1" fill="hold">
                                          <p:stCondLst>
                                            <p:cond delay="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629DB4-EBB9-4158-BD5B-7095A03E0CD9}"/>
              </a:ext>
            </a:extLst>
          </p:cNvPr>
          <p:cNvSpPr>
            <a:spLocks noGrp="1"/>
          </p:cNvSpPr>
          <p:nvPr>
            <p:ph type="title"/>
          </p:nvPr>
        </p:nvSpPr>
        <p:spPr>
          <a:xfrm>
            <a:off x="285449" y="156238"/>
            <a:ext cx="8934052" cy="1320800"/>
          </a:xfrm>
        </p:spPr>
        <p:txBody>
          <a:bodyPr>
            <a:normAutofit fontScale="90000"/>
          </a:bodyPr>
          <a:lstStyle/>
          <a:p>
            <a:r>
              <a:rPr lang="ru-RU" dirty="0"/>
              <a:t>Объединение метода Гаусса и метода наискорейшего спуска (гибридный метод)</a:t>
            </a:r>
          </a:p>
        </p:txBody>
      </p:sp>
      <p:sp>
        <p:nvSpPr>
          <p:cNvPr id="3" name="Объект 2">
            <a:extLst>
              <a:ext uri="{FF2B5EF4-FFF2-40B4-BE49-F238E27FC236}">
                <a16:creationId xmlns:a16="http://schemas.microsoft.com/office/drawing/2014/main" id="{9ABD176A-A723-4D82-A977-256EA470D83B}"/>
              </a:ext>
            </a:extLst>
          </p:cNvPr>
          <p:cNvSpPr>
            <a:spLocks noGrp="1"/>
          </p:cNvSpPr>
          <p:nvPr>
            <p:ph idx="1"/>
          </p:nvPr>
        </p:nvSpPr>
        <p:spPr>
          <a:xfrm>
            <a:off x="369424" y="1477038"/>
            <a:ext cx="4034625" cy="4000031"/>
          </a:xfrm>
        </p:spPr>
        <p:txBody>
          <a:bodyPr/>
          <a:lstStyle/>
          <a:p>
            <a:pPr marL="0" indent="0" algn="just">
              <a:buNone/>
            </a:pPr>
            <a:r>
              <a:rPr lang="ru-RU" dirty="0"/>
              <a:t>Для повышения точности была принята попытка решать СЛАУ сначала методом Гаусса, а затем – методом наискорейшего спуска, доводя невязку до машинного нуля. Как оказалось, этот метод тоже неустойчивый.</a:t>
            </a:r>
          </a:p>
        </p:txBody>
      </p:sp>
      <p:pic>
        <p:nvPicPr>
          <p:cNvPr id="4" name="Рисунок 3">
            <a:extLst>
              <a:ext uri="{FF2B5EF4-FFF2-40B4-BE49-F238E27FC236}">
                <a16:creationId xmlns:a16="http://schemas.microsoft.com/office/drawing/2014/main" id="{939FD36A-512F-4B2B-81BC-CD88F1FB7F17}"/>
              </a:ext>
            </a:extLst>
          </p:cNvPr>
          <p:cNvPicPr>
            <a:picLocks noChangeAspect="1"/>
          </p:cNvPicPr>
          <p:nvPr/>
        </p:nvPicPr>
        <p:blipFill>
          <a:blip r:embed="rId3"/>
          <a:stretch>
            <a:fillRect/>
          </a:stretch>
        </p:blipFill>
        <p:spPr>
          <a:xfrm>
            <a:off x="4351176" y="1477038"/>
            <a:ext cx="6739070" cy="448930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71356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000"/>
                            </p:stCondLst>
                            <p:childTnLst>
                              <p:par>
                                <p:cTn id="12" presetID="26" presetClass="emph" presetSubtype="0" fill="hold" nodeType="afterEffect">
                                  <p:stCondLst>
                                    <p:cond delay="500"/>
                                  </p:stCondLst>
                                  <p:childTnLst>
                                    <p:animEffect transition="out" filter="fade">
                                      <p:cBhvr>
                                        <p:cTn id="13" dur="1250" tmFilter="0, 0; .2, .5; .8, .5; 1, 0"/>
                                        <p:tgtEl>
                                          <p:spTgt spid="4"/>
                                        </p:tgtEl>
                                      </p:cBhvr>
                                    </p:animEffect>
                                    <p:animScale>
                                      <p:cBhvr>
                                        <p:cTn id="14" dur="62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D6CBE3-14A4-438F-8942-E5B753076474}"/>
              </a:ext>
            </a:extLst>
          </p:cNvPr>
          <p:cNvSpPr>
            <a:spLocks noGrp="1"/>
          </p:cNvSpPr>
          <p:nvPr>
            <p:ph type="title"/>
          </p:nvPr>
        </p:nvSpPr>
        <p:spPr>
          <a:xfrm>
            <a:off x="311020" y="198540"/>
            <a:ext cx="8596668" cy="1320800"/>
          </a:xfrm>
        </p:spPr>
        <p:txBody>
          <a:bodyPr/>
          <a:lstStyle/>
          <a:p>
            <a:r>
              <a:rPr lang="ru-RU" dirty="0"/>
              <a:t>Новое видение задачи</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8C848F74-B9AC-42F0-B452-F818342EBC12}"/>
                  </a:ext>
                </a:extLst>
              </p:cNvPr>
              <p:cNvSpPr>
                <a:spLocks noGrp="1"/>
              </p:cNvSpPr>
              <p:nvPr>
                <p:ph idx="1"/>
              </p:nvPr>
            </p:nvSpPr>
            <p:spPr>
              <a:xfrm>
                <a:off x="6308366" y="858940"/>
                <a:ext cx="3464807" cy="4986831"/>
              </a:xfrm>
            </p:spPr>
            <p:txBody>
              <a:bodyPr>
                <a:normAutofit/>
              </a:bodyPr>
              <a:lstStyle/>
              <a:p>
                <a:pPr marL="0" indent="0" algn="just">
                  <a:buNone/>
                </a:pPr>
                <a:r>
                  <a:rPr lang="ru-RU" sz="1300" dirty="0"/>
                  <a:t>Сравнение метода Гаусса с гибридным методом показало, что далеко не всегда повышение точности решения системы ведёт к улучшению аппроксимации. Это должно быть связано с погрешностями в вычислении интегралов и другими погрешностями. В результате происходит решение системы, которая несколько отличается от точной и потому не обязана обеспечивать наилучшую аппроксимацию. Такая ситуация привела мысли о необходимости нахождения вектора </a:t>
                </a:r>
                <a14:m>
                  <m:oMath xmlns:m="http://schemas.openxmlformats.org/officeDocument/2006/math">
                    <m:d>
                      <m:dPr>
                        <m:ctrlPr>
                          <a:rPr lang="ru-RU" sz="1300" i="1">
                            <a:latin typeface="Cambria Math" panose="02040503050406030204" pitchFamily="18" charset="0"/>
                          </a:rPr>
                        </m:ctrlPr>
                      </m:dPr>
                      <m:e>
                        <m:sSub>
                          <m:sSubPr>
                            <m:ctrlPr>
                              <a:rPr lang="ru-RU" sz="1300" i="1">
                                <a:latin typeface="Cambria Math" panose="02040503050406030204" pitchFamily="18" charset="0"/>
                              </a:rPr>
                            </m:ctrlPr>
                          </m:sSubPr>
                          <m:e>
                            <m:r>
                              <a:rPr lang="ru-RU" sz="1300" i="1">
                                <a:latin typeface="Cambria Math" panose="02040503050406030204" pitchFamily="18" charset="0"/>
                              </a:rPr>
                              <m:t>𝑐</m:t>
                            </m:r>
                          </m:e>
                          <m:sub>
                            <m:r>
                              <a:rPr lang="ru-RU" sz="1300" i="1">
                                <a:latin typeface="Cambria Math" panose="02040503050406030204" pitchFamily="18" charset="0"/>
                              </a:rPr>
                              <m:t>1</m:t>
                            </m:r>
                          </m:sub>
                        </m:sSub>
                        <m:r>
                          <a:rPr lang="ru-RU" sz="1300" i="1">
                            <a:latin typeface="Cambria Math" panose="02040503050406030204" pitchFamily="18" charset="0"/>
                          </a:rPr>
                          <m:t>,</m:t>
                        </m:r>
                        <m:sSub>
                          <m:sSubPr>
                            <m:ctrlPr>
                              <a:rPr lang="ru-RU" sz="1300" i="1">
                                <a:latin typeface="Cambria Math" panose="02040503050406030204" pitchFamily="18" charset="0"/>
                              </a:rPr>
                            </m:ctrlPr>
                          </m:sSubPr>
                          <m:e>
                            <m:r>
                              <a:rPr lang="ru-RU" sz="1300" i="1">
                                <a:latin typeface="Cambria Math" panose="02040503050406030204" pitchFamily="18" charset="0"/>
                              </a:rPr>
                              <m:t>𝑐</m:t>
                            </m:r>
                          </m:e>
                          <m:sub>
                            <m:r>
                              <a:rPr lang="ru-RU" sz="1300" i="1">
                                <a:latin typeface="Cambria Math" panose="02040503050406030204" pitchFamily="18" charset="0"/>
                              </a:rPr>
                              <m:t>2</m:t>
                            </m:r>
                          </m:sub>
                        </m:sSub>
                        <m:r>
                          <a:rPr lang="ru-RU" sz="1300" i="1">
                            <a:latin typeface="Cambria Math" panose="02040503050406030204" pitchFamily="18" charset="0"/>
                          </a:rPr>
                          <m:t>,…,</m:t>
                        </m:r>
                        <m:sSub>
                          <m:sSubPr>
                            <m:ctrlPr>
                              <a:rPr lang="ru-RU" sz="1300" i="1">
                                <a:latin typeface="Cambria Math" panose="02040503050406030204" pitchFamily="18" charset="0"/>
                              </a:rPr>
                            </m:ctrlPr>
                          </m:sSubPr>
                          <m:e>
                            <m:r>
                              <a:rPr lang="ru-RU" sz="1300" i="1">
                                <a:latin typeface="Cambria Math" panose="02040503050406030204" pitchFamily="18" charset="0"/>
                              </a:rPr>
                              <m:t>𝑐</m:t>
                            </m:r>
                          </m:e>
                          <m:sub>
                            <m:r>
                              <a:rPr lang="ru-RU" sz="1300" i="1">
                                <a:latin typeface="Cambria Math" panose="02040503050406030204" pitchFamily="18" charset="0"/>
                              </a:rPr>
                              <m:t>𝑁</m:t>
                            </m:r>
                          </m:sub>
                        </m:sSub>
                      </m:e>
                    </m:d>
                  </m:oMath>
                </a14:m>
                <a:r>
                  <a:rPr lang="ru-RU" sz="1300" dirty="0"/>
                  <a:t> в первую очередь не как решения СЛАУ, а как вектора, минимизирующего функцию:</a:t>
                </a:r>
              </a:p>
              <a:p>
                <a:pPr marL="0" indent="0">
                  <a:buNone/>
                </a:pPr>
                <a14:m>
                  <m:oMathPara xmlns:m="http://schemas.openxmlformats.org/officeDocument/2006/math">
                    <m:oMathParaPr>
                      <m:jc m:val="centerGroup"/>
                    </m:oMathParaPr>
                    <m:oMath xmlns:m="http://schemas.openxmlformats.org/officeDocument/2006/math">
                      <m:sSub>
                        <m:sSubPr>
                          <m:ctrlPr>
                            <a:rPr lang="ru-RU" sz="1300" i="1">
                              <a:latin typeface="Cambria Math" panose="02040503050406030204" pitchFamily="18" charset="0"/>
                            </a:rPr>
                          </m:ctrlPr>
                        </m:sSubPr>
                        <m:e>
                          <m:d>
                            <m:dPr>
                              <m:begChr m:val="‖"/>
                              <m:endChr m:val="‖"/>
                              <m:ctrlPr>
                                <a:rPr lang="ru-RU" sz="1300" i="1">
                                  <a:latin typeface="Cambria Math" panose="02040503050406030204" pitchFamily="18" charset="0"/>
                                </a:rPr>
                              </m:ctrlPr>
                            </m:dPr>
                            <m:e>
                              <m:r>
                                <a:rPr lang="ru-RU" sz="1300" i="1">
                                  <a:latin typeface="Cambria Math" panose="02040503050406030204" pitchFamily="18" charset="0"/>
                                </a:rPr>
                                <m:t>𝜑</m:t>
                              </m:r>
                              <m:r>
                                <a:rPr lang="ru-RU" sz="1300" i="1">
                                  <a:latin typeface="Cambria Math" panose="02040503050406030204" pitchFamily="18" charset="0"/>
                                </a:rPr>
                                <m:t>−</m:t>
                              </m:r>
                              <m:nary>
                                <m:naryPr>
                                  <m:chr m:val="∑"/>
                                  <m:limLoc m:val="undOvr"/>
                                  <m:ctrlPr>
                                    <a:rPr lang="ru-RU" sz="1300" i="1">
                                      <a:latin typeface="Cambria Math" panose="02040503050406030204" pitchFamily="18" charset="0"/>
                                    </a:rPr>
                                  </m:ctrlPr>
                                </m:naryPr>
                                <m:sub>
                                  <m:r>
                                    <a:rPr lang="ru-RU" sz="1300" i="1">
                                      <a:latin typeface="Cambria Math" panose="02040503050406030204" pitchFamily="18" charset="0"/>
                                    </a:rPr>
                                    <m:t>𝑚</m:t>
                                  </m:r>
                                  <m:r>
                                    <a:rPr lang="ru-RU" sz="1300" i="1">
                                      <a:latin typeface="Cambria Math" panose="02040503050406030204" pitchFamily="18" charset="0"/>
                                    </a:rPr>
                                    <m:t>=1</m:t>
                                  </m:r>
                                </m:sub>
                                <m:sup>
                                  <m:r>
                                    <a:rPr lang="ru-RU" sz="1300" i="1">
                                      <a:latin typeface="Cambria Math" panose="02040503050406030204" pitchFamily="18" charset="0"/>
                                    </a:rPr>
                                    <m:t>𝑁</m:t>
                                  </m:r>
                                </m:sup>
                                <m:e>
                                  <m:sSub>
                                    <m:sSubPr>
                                      <m:ctrlPr>
                                        <a:rPr lang="ru-RU" sz="1300" i="1">
                                          <a:latin typeface="Cambria Math" panose="02040503050406030204" pitchFamily="18" charset="0"/>
                                        </a:rPr>
                                      </m:ctrlPr>
                                    </m:sSubPr>
                                    <m:e>
                                      <m:r>
                                        <a:rPr lang="ru-RU" sz="1300" i="1">
                                          <a:latin typeface="Cambria Math" panose="02040503050406030204" pitchFamily="18" charset="0"/>
                                        </a:rPr>
                                        <m:t>𝑐</m:t>
                                      </m:r>
                                    </m:e>
                                    <m:sub>
                                      <m:r>
                                        <a:rPr lang="ru-RU" sz="1300" i="1">
                                          <a:latin typeface="Cambria Math" panose="02040503050406030204" pitchFamily="18" charset="0"/>
                                        </a:rPr>
                                        <m:t>𝑚</m:t>
                                      </m:r>
                                    </m:sub>
                                  </m:sSub>
                                </m:e>
                              </m:nary>
                              <m:sSub>
                                <m:sSubPr>
                                  <m:ctrlPr>
                                    <a:rPr lang="ru-RU" sz="1300" i="1">
                                      <a:latin typeface="Cambria Math" panose="02040503050406030204" pitchFamily="18" charset="0"/>
                                    </a:rPr>
                                  </m:ctrlPr>
                                </m:sSubPr>
                                <m:e>
                                  <m:r>
                                    <a:rPr lang="ru-RU" sz="1300" i="1">
                                      <a:latin typeface="Cambria Math" panose="02040503050406030204" pitchFamily="18" charset="0"/>
                                    </a:rPr>
                                    <m:t>𝛼</m:t>
                                  </m:r>
                                </m:e>
                                <m:sub>
                                  <m:r>
                                    <a:rPr lang="ru-RU" sz="1300" i="1">
                                      <a:latin typeface="Cambria Math" panose="02040503050406030204" pitchFamily="18" charset="0"/>
                                    </a:rPr>
                                    <m:t>𝑚</m:t>
                                  </m:r>
                                </m:sub>
                              </m:sSub>
                            </m:e>
                          </m:d>
                        </m:e>
                        <m:sub>
                          <m:sSub>
                            <m:sSubPr>
                              <m:ctrlPr>
                                <a:rPr lang="ru-RU" sz="1300" i="1">
                                  <a:latin typeface="Cambria Math" panose="02040503050406030204" pitchFamily="18" charset="0"/>
                                </a:rPr>
                              </m:ctrlPr>
                            </m:sSubPr>
                            <m:e>
                              <m:r>
                                <a:rPr lang="ru-RU" sz="1300" i="1">
                                  <a:latin typeface="Cambria Math" panose="02040503050406030204" pitchFamily="18" charset="0"/>
                                </a:rPr>
                                <m:t> </m:t>
                              </m:r>
                              <m:r>
                                <a:rPr lang="ru-RU" sz="1300" i="1">
                                  <a:latin typeface="Cambria Math" panose="02040503050406030204" pitchFamily="18" charset="0"/>
                                </a:rPr>
                                <m:t>𝐿</m:t>
                              </m:r>
                            </m:e>
                            <m:sub>
                              <m:r>
                                <a:rPr lang="ru-RU" sz="1300" i="1">
                                  <a:latin typeface="Cambria Math" panose="02040503050406030204" pitchFamily="18" charset="0"/>
                                </a:rPr>
                                <m:t>2</m:t>
                              </m:r>
                            </m:sub>
                          </m:sSub>
                          <m:d>
                            <m:dPr>
                              <m:ctrlPr>
                                <a:rPr lang="ru-RU" sz="1300" i="1">
                                  <a:latin typeface="Cambria Math" panose="02040503050406030204" pitchFamily="18" charset="0"/>
                                </a:rPr>
                              </m:ctrlPr>
                            </m:dPr>
                            <m:e>
                              <m:r>
                                <a:rPr lang="ru-RU" sz="1300" i="1">
                                  <a:latin typeface="Cambria Math" panose="02040503050406030204" pitchFamily="18" charset="0"/>
                                </a:rPr>
                                <m:t>𝜕</m:t>
                              </m:r>
                              <m:r>
                                <a:rPr lang="ru-RU" sz="1300" i="1">
                                  <a:latin typeface="Cambria Math" panose="02040503050406030204" pitchFamily="18" charset="0"/>
                                </a:rPr>
                                <m:t>𝑄</m:t>
                              </m:r>
                            </m:e>
                          </m:d>
                        </m:sub>
                      </m:sSub>
                    </m:oMath>
                  </m:oMathPara>
                </a14:m>
                <a:endParaRPr lang="ru-RU" sz="1300" dirty="0"/>
              </a:p>
            </p:txBody>
          </p:sp>
        </mc:Choice>
        <mc:Fallback xmlns="">
          <p:sp>
            <p:nvSpPr>
              <p:cNvPr id="3" name="Объект 2">
                <a:extLst>
                  <a:ext uri="{FF2B5EF4-FFF2-40B4-BE49-F238E27FC236}">
                    <a16:creationId xmlns:a16="http://schemas.microsoft.com/office/drawing/2014/main" id="{8C848F74-B9AC-42F0-B452-F818342EBC12}"/>
                  </a:ext>
                </a:extLst>
              </p:cNvPr>
              <p:cNvSpPr>
                <a:spLocks noGrp="1" noRot="1" noChangeAspect="1" noMove="1" noResize="1" noEditPoints="1" noAdjustHandles="1" noChangeArrowheads="1" noChangeShapeType="1" noTextEdit="1"/>
              </p:cNvSpPr>
              <p:nvPr>
                <p:ph idx="1"/>
              </p:nvPr>
            </p:nvSpPr>
            <p:spPr>
              <a:xfrm>
                <a:off x="6308366" y="858940"/>
                <a:ext cx="3464807" cy="4986831"/>
              </a:xfrm>
              <a:blipFill>
                <a:blip r:embed="rId3"/>
                <a:stretch>
                  <a:fillRect l="-352" t="-122" r="-176"/>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C20401C2-A07F-4B19-8755-8BB31C834F5C}"/>
              </a:ext>
            </a:extLst>
          </p:cNvPr>
          <p:cNvPicPr>
            <a:picLocks noChangeAspect="1"/>
          </p:cNvPicPr>
          <p:nvPr/>
        </p:nvPicPr>
        <p:blipFill>
          <a:blip r:embed="rId4"/>
          <a:stretch>
            <a:fillRect/>
          </a:stretch>
        </p:blipFill>
        <p:spPr>
          <a:xfrm>
            <a:off x="311020" y="858940"/>
            <a:ext cx="5997347" cy="4477657"/>
          </a:xfrm>
          <a:prstGeom prst="rect">
            <a:avLst/>
          </a:prstGeom>
        </p:spPr>
      </p:pic>
    </p:spTree>
    <p:extLst>
      <p:ext uri="{BB962C8B-B14F-4D97-AF65-F5344CB8AC3E}">
        <p14:creationId xmlns:p14="http://schemas.microsoft.com/office/powerpoint/2010/main" val="743116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500"/>
                                        <p:tgtEl>
                                          <p:spTgt spid="3">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CE5122-FF28-4571-BC3A-A79A712785FE}"/>
              </a:ext>
            </a:extLst>
          </p:cNvPr>
          <p:cNvSpPr>
            <a:spLocks noGrp="1"/>
          </p:cNvSpPr>
          <p:nvPr>
            <p:ph type="title"/>
          </p:nvPr>
        </p:nvSpPr>
        <p:spPr>
          <a:xfrm>
            <a:off x="205273" y="156505"/>
            <a:ext cx="8483787" cy="957943"/>
          </a:xfrm>
        </p:spPr>
        <p:txBody>
          <a:bodyPr>
            <a:normAutofit fontScale="90000"/>
          </a:bodyPr>
          <a:lstStyle/>
          <a:p>
            <a:r>
              <a:rPr lang="ru-RU" dirty="0"/>
              <a:t>Включение метода покоординатного спуска и его бесполезность</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6DD1E7A-0F07-4446-9CD2-3E3445952A4B}"/>
                  </a:ext>
                </a:extLst>
              </p:cNvPr>
              <p:cNvSpPr>
                <a:spLocks noGrp="1"/>
              </p:cNvSpPr>
              <p:nvPr>
                <p:ph idx="1"/>
              </p:nvPr>
            </p:nvSpPr>
            <p:spPr>
              <a:xfrm>
                <a:off x="318782" y="1184988"/>
                <a:ext cx="6417920" cy="5266146"/>
              </a:xfrm>
            </p:spPr>
            <p:txBody>
              <a:bodyPr>
                <a:normAutofit fontScale="77500" lnSpcReduction="20000"/>
              </a:bodyPr>
              <a:lstStyle/>
              <a:p>
                <a:pPr marL="0" indent="0" algn="just">
                  <a:buNone/>
                </a:pPr>
                <a:r>
                  <a:rPr lang="ru-RU" dirty="0"/>
                  <a:t>Пусть найдено некоторое решение </a:t>
                </a:r>
                <a14:m>
                  <m:oMath xmlns:m="http://schemas.openxmlformats.org/officeDocument/2006/math">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d>
                  </m:oMath>
                </a14:m>
                <a:r>
                  <a:rPr lang="ru-RU" dirty="0"/>
                  <a:t>. Попробуем изменить его так, чтобы улучшилась не точность решения системы, а качество аппроксимации. Для этого выполним покоординатный спуск для каждой координаты, то есть для каждого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r>
                      <a:rPr lang="ru-RU" i="1">
                        <a:latin typeface="Cambria Math" panose="02040503050406030204" pitchFamily="18" charset="0"/>
                      </a:rPr>
                      <m:t>, 1≤</m:t>
                    </m:r>
                    <m:r>
                      <a:rPr lang="ru-RU" i="1">
                        <a:latin typeface="Cambria Math" panose="02040503050406030204" pitchFamily="18" charset="0"/>
                      </a:rPr>
                      <m:t>𝑘</m:t>
                    </m:r>
                    <m:r>
                      <a:rPr lang="ru-RU" i="1">
                        <a:latin typeface="Cambria Math" panose="02040503050406030204" pitchFamily="18" charset="0"/>
                      </a:rPr>
                      <m:t>≤</m:t>
                    </m:r>
                    <m:r>
                      <a:rPr lang="ru-RU" i="1">
                        <a:latin typeface="Cambria Math" panose="02040503050406030204" pitchFamily="18" charset="0"/>
                      </a:rPr>
                      <m:t>𝑁</m:t>
                    </m:r>
                  </m:oMath>
                </a14:m>
                <a:r>
                  <a:rPr lang="ru-RU" dirty="0"/>
                  <a:t> минимизируем функцию:</a:t>
                </a: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e>
                      </m:d>
                      <m:r>
                        <a:rPr lang="ru-RU" i="1">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r>
                                    <a:rPr lang="ru-RU" i="1">
                                      <a:latin typeface="Cambria Math" panose="02040503050406030204" pitchFamily="18" charset="0"/>
                                    </a:rPr>
                                    <m:t>𝑚</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r>
                                <a:rPr lang="ru-RU" i="1">
                                  <a:latin typeface="Cambria Math" panose="02040503050406030204" pitchFamily="18" charset="0"/>
                                </a:rPr>
                                <m:t>−</m:t>
                              </m:r>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r>
                                    <a:rPr lang="ru-RU" i="1">
                                      <a:latin typeface="Cambria Math" panose="02040503050406030204" pitchFamily="18" charset="0"/>
                                    </a:rPr>
                                    <m:t>𝛼</m:t>
                                  </m:r>
                                </m:e>
                                <m:sub>
                                  <m:r>
                                    <a:rPr lang="ru-RU" i="1">
                                      <a:latin typeface="Cambria Math" panose="02040503050406030204" pitchFamily="18" charset="0"/>
                                    </a:rPr>
                                    <m:t>𝑘</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oMath>
                  </m:oMathPara>
                </a14:m>
                <a:endParaRPr lang="ru-RU" i="1" dirty="0"/>
              </a:p>
              <a:p>
                <a:pPr marL="0" indent="0" algn="just">
                  <a:buNone/>
                </a:pPr>
                <a:r>
                  <a:rPr lang="ru-RU" dirty="0"/>
                  <a:t>Из </a:t>
                </a:r>
              </a:p>
              <a:p>
                <a:pPr marL="0" indent="0" algn="ctr">
                  <a:buNone/>
                </a:pP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𝐹</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e>
                        </m:d>
                      </m:e>
                      <m:sup>
                        <m:r>
                          <a:rPr lang="ru-RU" i="1">
                            <a:latin typeface="Cambria Math" panose="02040503050406030204" pitchFamily="18" charset="0"/>
                          </a:rPr>
                          <m:t>2</m:t>
                        </m:r>
                      </m:sup>
                    </m:sSup>
                    <m:r>
                      <a:rPr lang="ru-RU" i="1">
                        <a:latin typeface="Cambria Math" panose="02040503050406030204" pitchFamily="18" charset="0"/>
                      </a:rPr>
                      <m:t>=</m:t>
                    </m:r>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r>
                          <a:rPr lang="ru-RU" i="1">
                            <a:latin typeface="Cambria Math" panose="02040503050406030204" pitchFamily="18" charset="0"/>
                          </a:rPr>
                          <m:t>𝜑</m:t>
                        </m:r>
                      </m:e>
                    </m:d>
                    <m:r>
                      <a:rPr lang="ru-RU" i="1">
                        <a:latin typeface="Cambria Math" panose="02040503050406030204" pitchFamily="18" charset="0"/>
                      </a:rPr>
                      <m:t>−2</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r>
                          <a:rPr lang="ru-RU" i="1">
                            <a:latin typeface="Cambria Math" panose="02040503050406030204" pitchFamily="18" charset="0"/>
                          </a:rPr>
                          <m:t>𝑚</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𝑛</m:t>
                        </m:r>
                        <m:r>
                          <a:rPr lang="ru-RU" i="1">
                            <a:latin typeface="Cambria Math" panose="02040503050406030204" pitchFamily="18" charset="0"/>
                          </a:rPr>
                          <m:t>=1,</m:t>
                        </m:r>
                        <m:r>
                          <a:rPr lang="ru-RU" i="1">
                            <a:latin typeface="Cambria Math" panose="02040503050406030204" pitchFamily="18" charset="0"/>
                          </a:rPr>
                          <m:t>𝑛</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𝑛</m:t>
                            </m:r>
                          </m:sub>
                        </m:sSub>
                      </m:e>
                    </m:nary>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r>
                          <a:rPr lang="ru-RU" i="1">
                            <a:latin typeface="Cambria Math" panose="02040503050406030204" pitchFamily="18" charset="0"/>
                          </a:rPr>
                          <m:t>𝑚</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𝑛</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𝑚</m:t>
                        </m:r>
                      </m:sub>
                    </m:sSub>
                    <m:r>
                      <a:rPr lang="ru-RU" i="1">
                        <a:latin typeface="Cambria Math" panose="02040503050406030204" pitchFamily="18" charset="0"/>
                      </a:rPr>
                      <m:t>)+2</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r>
                          <a:rPr lang="ru-RU" i="1">
                            <a:latin typeface="Cambria Math" panose="02040503050406030204" pitchFamily="18" charset="0"/>
                          </a:rPr>
                          <m:t>𝑚</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r>
                      <a:rPr lang="ru-RU" i="1">
                        <a:latin typeface="Cambria Math" panose="02040503050406030204" pitchFamily="18" charset="0"/>
                      </a:rPr>
                      <m:t>−2</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r>
                          <a:rPr lang="ru-RU" i="1">
                            <a:latin typeface="Cambria Math" panose="02040503050406030204" pitchFamily="18" charset="0"/>
                          </a:rPr>
                          <m:t>𝜑</m:t>
                        </m:r>
                      </m:e>
                    </m:d>
                    <m:r>
                      <a:rPr lang="ru-RU" i="1">
                        <a:latin typeface="Cambria Math" panose="02040503050406030204" pitchFamily="18" charset="0"/>
                      </a:rPr>
                      <m:t>+</m:t>
                    </m:r>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𝑘</m:t>
                        </m:r>
                      </m:sub>
                      <m:sup>
                        <m:r>
                          <a:rPr lang="ru-RU" i="1">
                            <a:latin typeface="Cambria Math" panose="02040503050406030204" pitchFamily="18" charset="0"/>
                          </a:rPr>
                          <m:t>2</m:t>
                        </m:r>
                      </m:sup>
                    </m:sSubSup>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e>
                    </m:d>
                  </m:oMath>
                </a14:m>
                <a:r>
                  <a:rPr lang="ru-RU" dirty="0">
                    <a:effectLst/>
                  </a:rPr>
                  <a:t> </a:t>
                </a:r>
              </a:p>
              <a:p>
                <a:pPr marL="0" indent="0" algn="just">
                  <a:buNone/>
                </a:pPr>
                <a:r>
                  <a:rPr lang="ru-RU" dirty="0">
                    <a:effectLst/>
                  </a:rPr>
                  <a:t>следует, что </a:t>
                </a:r>
              </a:p>
              <a:p>
                <a:pPr marL="0" indent="0" algn="ctr">
                  <a:buNone/>
                </a:pP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𝑘</m:t>
                        </m:r>
                      </m:sub>
                    </m:sSub>
                    <m:r>
                      <a:rPr lang="ru-RU" i="1">
                        <a:latin typeface="Cambria Math" panose="02040503050406030204" pitchFamily="18" charset="0"/>
                      </a:rPr>
                      <m:t>=</m:t>
                    </m:r>
                    <m:f>
                      <m:fPr>
                        <m:ctrlPr>
                          <a:rPr lang="ru-RU" i="1">
                            <a:latin typeface="Cambria Math" panose="02040503050406030204" pitchFamily="18" charset="0"/>
                          </a:rPr>
                        </m:ctrlPr>
                      </m:fPr>
                      <m:num>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r>
                              <a:rPr lang="ru-RU" i="1">
                                <a:latin typeface="Cambria Math" panose="02040503050406030204" pitchFamily="18" charset="0"/>
                              </a:rPr>
                              <m:t>𝜑</m:t>
                            </m:r>
                          </m:e>
                        </m:d>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r>
                              <a:rPr lang="ru-RU" i="1">
                                <a:latin typeface="Cambria Math" panose="02040503050406030204" pitchFamily="18" charset="0"/>
                              </a:rPr>
                              <m:t>𝑚</m:t>
                            </m:r>
                            <m:r>
                              <a:rPr lang="ru-RU" i="1">
                                <a:latin typeface="Cambria Math" panose="02040503050406030204" pitchFamily="18" charset="0"/>
                              </a:rPr>
                              <m:t>≠</m:t>
                            </m:r>
                            <m:r>
                              <a:rPr lang="ru-RU" i="1">
                                <a:latin typeface="Cambria Math" panose="02040503050406030204" pitchFamily="18" charset="0"/>
                              </a:rPr>
                              <m:t>𝑘</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num>
                      <m:den>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𝑘</m:t>
                                </m:r>
                              </m:sub>
                            </m:sSub>
                          </m:e>
                        </m:d>
                      </m:den>
                    </m:f>
                  </m:oMath>
                </a14:m>
                <a:r>
                  <a:rPr lang="ru-RU" dirty="0">
                    <a:effectLst/>
                  </a:rPr>
                  <a:t>.</a:t>
                </a:r>
              </a:p>
              <a:p>
                <a:pPr marL="0" indent="0" algn="just">
                  <a:buNone/>
                </a:pPr>
                <a:r>
                  <a:rPr lang="ru-RU" dirty="0"/>
                  <a:t>Уже не было сомнений в гарантиях, что после покоординатной минимизации точность аппроксимации будет повышаться, однако, при тестировании выяснилось, что </a:t>
                </a:r>
                <a:r>
                  <a:rPr lang="ru-RU" b="1" dirty="0"/>
                  <a:t>его использование вовсе необязательно минимизирует функцию, если в точке начального приближения её значения уже близки к нулю; если мы пытаемся уменьшить и без того очень малую величину, то в результате она часто становится больше</a:t>
                </a:r>
                <a:r>
                  <a:rPr lang="ru-RU" dirty="0"/>
                  <a:t>. Иными словами, если за начальное приближение взять результат работы какого-либо предыдущего метода (то есть вектор </a:t>
                </a:r>
                <a14:m>
                  <m:oMath xmlns:m="http://schemas.openxmlformats.org/officeDocument/2006/math">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d>
                  </m:oMath>
                </a14:m>
                <a:r>
                  <a:rPr lang="ru-RU" dirty="0"/>
                  <a:t> такой, что </a:t>
                </a:r>
                <a14:m>
                  <m:oMath xmlns:m="http://schemas.openxmlformats.org/officeDocument/2006/math">
                    <m:r>
                      <a:rPr lang="ru-RU" i="1">
                        <a:latin typeface="Cambria Math" panose="02040503050406030204" pitchFamily="18" charset="0"/>
                      </a:rPr>
                      <m:t>0&lt;</m:t>
                    </m:r>
                    <m:r>
                      <a:rPr lang="ru-RU" i="1">
                        <a:latin typeface="Cambria Math" panose="02040503050406030204" pitchFamily="18" charset="0"/>
                      </a:rPr>
                      <m:t>𝐹</m:t>
                    </m:r>
                    <m:d>
                      <m:dPr>
                        <m:ctrlPr>
                          <a:rPr lang="ru-RU" i="1">
                            <a:latin typeface="Cambria Math" panose="02040503050406030204" pitchFamily="18" charset="0"/>
                          </a:rPr>
                        </m:ctrlPr>
                      </m:dPr>
                      <m:e>
                        <m:r>
                          <a:rPr lang="ru-RU" i="1">
                            <a:latin typeface="Cambria Math" panose="02040503050406030204" pitchFamily="18" charset="0"/>
                          </a:rPr>
                          <m:t>𝑐</m:t>
                        </m:r>
                      </m:e>
                    </m:d>
                    <m:r>
                      <a:rPr lang="ru-RU" i="1">
                        <a:latin typeface="Cambria Math" panose="02040503050406030204" pitchFamily="18" charset="0"/>
                      </a:rPr>
                      <m:t>≤</m:t>
                    </m:r>
                    <m:r>
                      <a:rPr lang="ru-RU" i="1">
                        <a:latin typeface="Cambria Math" panose="02040503050406030204" pitchFamily="18" charset="0"/>
                      </a:rPr>
                      <m:t>𝜀</m:t>
                    </m:r>
                  </m:oMath>
                </a14:m>
                <a:r>
                  <a:rPr lang="ru-RU" dirty="0"/>
                  <a:t>), то для получающегося вектора </a:t>
                </a:r>
                <a14:m>
                  <m:oMath xmlns:m="http://schemas.openxmlformats.org/officeDocument/2006/math">
                    <m:r>
                      <a:rPr lang="ru-RU" i="1">
                        <a:latin typeface="Cambria Math" panose="02040503050406030204" pitchFamily="18" charset="0"/>
                      </a:rPr>
                      <m:t>𝜏</m:t>
                    </m:r>
                    <m:r>
                      <a:rPr lang="ru-RU" i="1">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𝜏</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𝜏</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𝜏</m:t>
                            </m:r>
                          </m:e>
                          <m:sub>
                            <m:r>
                              <a:rPr lang="ru-RU" i="1">
                                <a:latin typeface="Cambria Math" panose="02040503050406030204" pitchFamily="18" charset="0"/>
                              </a:rPr>
                              <m:t>𝑁</m:t>
                            </m:r>
                          </m:sub>
                        </m:sSub>
                      </m:e>
                    </m:d>
                  </m:oMath>
                </a14:m>
                <a:r>
                  <a:rPr lang="ru-RU" dirty="0"/>
                  <a:t> вовсе не обязательно будет выполняться </a:t>
                </a:r>
                <a14:m>
                  <m:oMath xmlns:m="http://schemas.openxmlformats.org/officeDocument/2006/math">
                    <m:r>
                      <a:rPr lang="ru-RU" i="1">
                        <a:latin typeface="Cambria Math" panose="02040503050406030204" pitchFamily="18" charset="0"/>
                      </a:rPr>
                      <m:t>0&lt;</m:t>
                    </m:r>
                    <m:r>
                      <a:rPr lang="ru-RU" i="1">
                        <a:latin typeface="Cambria Math" panose="02040503050406030204" pitchFamily="18" charset="0"/>
                      </a:rPr>
                      <m:t>𝐹</m:t>
                    </m:r>
                    <m:d>
                      <m:dPr>
                        <m:ctrlPr>
                          <a:rPr lang="ru-RU" i="1">
                            <a:latin typeface="Cambria Math" panose="02040503050406030204" pitchFamily="18" charset="0"/>
                          </a:rPr>
                        </m:ctrlPr>
                      </m:dPr>
                      <m:e>
                        <m:r>
                          <a:rPr lang="ru-RU" i="1">
                            <a:latin typeface="Cambria Math" panose="02040503050406030204" pitchFamily="18" charset="0"/>
                          </a:rPr>
                          <m:t>𝜏</m:t>
                        </m:r>
                      </m:e>
                    </m:d>
                    <m:r>
                      <a:rPr lang="ru-RU" i="1">
                        <a:latin typeface="Cambria Math" panose="02040503050406030204" pitchFamily="18" charset="0"/>
                      </a:rPr>
                      <m:t>≤</m:t>
                    </m:r>
                    <m:r>
                      <a:rPr lang="ru-RU" i="1">
                        <a:latin typeface="Cambria Math" panose="02040503050406030204" pitchFamily="18" charset="0"/>
                      </a:rPr>
                      <m:t>𝐹</m:t>
                    </m:r>
                    <m:d>
                      <m:dPr>
                        <m:ctrlPr>
                          <a:rPr lang="ru-RU" i="1">
                            <a:latin typeface="Cambria Math" panose="02040503050406030204" pitchFamily="18" charset="0"/>
                          </a:rPr>
                        </m:ctrlPr>
                      </m:dPr>
                      <m:e>
                        <m:r>
                          <a:rPr lang="ru-RU" i="1">
                            <a:latin typeface="Cambria Math" panose="02040503050406030204" pitchFamily="18" charset="0"/>
                          </a:rPr>
                          <m:t>𝑐</m:t>
                        </m:r>
                      </m:e>
                    </m:d>
                  </m:oMath>
                </a14:m>
                <a:r>
                  <a:rPr lang="ru-RU" dirty="0"/>
                  <a:t>, даже после многократного применения метода покоординатной минимизации.</a:t>
                </a:r>
                <a:endParaRPr lang="ru-RU" dirty="0">
                  <a:effectLst/>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D6DD1E7A-0F07-4446-9CD2-3E3445952A4B}"/>
                  </a:ext>
                </a:extLst>
              </p:cNvPr>
              <p:cNvSpPr>
                <a:spLocks noGrp="1" noRot="1" noChangeAspect="1" noMove="1" noResize="1" noEditPoints="1" noAdjustHandles="1" noChangeArrowheads="1" noChangeShapeType="1" noTextEdit="1"/>
              </p:cNvSpPr>
              <p:nvPr>
                <p:ph idx="1"/>
              </p:nvPr>
            </p:nvSpPr>
            <p:spPr>
              <a:xfrm>
                <a:off x="318782" y="1184988"/>
                <a:ext cx="6417920" cy="5266146"/>
              </a:xfrm>
              <a:blipFill>
                <a:blip r:embed="rId3"/>
                <a:stretch>
                  <a:fillRect l="-285" t="-1042" r="-285"/>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0BE78E04-60DF-4709-8DAF-58DB59CDDB44}"/>
              </a:ext>
            </a:extLst>
          </p:cNvPr>
          <p:cNvPicPr>
            <a:picLocks noChangeAspect="1"/>
          </p:cNvPicPr>
          <p:nvPr/>
        </p:nvPicPr>
        <p:blipFill>
          <a:blip r:embed="rId4"/>
          <a:stretch>
            <a:fillRect/>
          </a:stretch>
        </p:blipFill>
        <p:spPr>
          <a:xfrm>
            <a:off x="6820958" y="1264732"/>
            <a:ext cx="5371042" cy="432853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011439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750"/>
                            </p:stCondLst>
                            <p:childTnLst>
                              <p:par>
                                <p:cTn id="9" presetID="14" presetClass="entr" presetSubtype="10" fill="hold" grpId="0" nodeType="after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500"/>
                            </p:stCondLst>
                            <p:childTnLst>
                              <p:par>
                                <p:cTn id="13" presetID="14" presetClass="entr" presetSubtype="10" fill="hold" grpId="0" nodeType="after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2250"/>
                            </p:stCondLst>
                            <p:childTnLst>
                              <p:par>
                                <p:cTn id="17" presetID="14" presetClass="entr" presetSubtype="10" fill="hold" grpId="0" nodeType="after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3000"/>
                            </p:stCondLst>
                            <p:childTnLst>
                              <p:par>
                                <p:cTn id="21" presetID="14" presetClass="entr" presetSubtype="10" fill="hold" grpId="0" nodeType="afterEffect">
                                  <p:stCondLst>
                                    <p:cond delay="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3750"/>
                            </p:stCondLst>
                            <p:childTnLst>
                              <p:par>
                                <p:cTn id="25" presetID="14" presetClass="entr" presetSubtype="10" fill="hold" grpId="0" nodeType="afterEffect">
                                  <p:stCondLst>
                                    <p:cond delay="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par>
                          <p:cTn id="28" fill="hold">
                            <p:stCondLst>
                              <p:cond delay="4500"/>
                            </p:stCondLst>
                            <p:childTnLst>
                              <p:par>
                                <p:cTn id="29" presetID="14" presetClass="entr" presetSubtype="10" fill="hold" grpId="0" nodeType="afterEffect">
                                  <p:stCondLst>
                                    <p:cond delay="25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par>
                          <p:cTn id="32" fill="hold">
                            <p:stCondLst>
                              <p:cond delay="5250"/>
                            </p:stCondLst>
                            <p:childTnLst>
                              <p:par>
                                <p:cTn id="33" presetID="14" presetClass="entr" presetSubtype="10" fill="hold" nodeType="afterEffect">
                                  <p:stCondLst>
                                    <p:cond delay="500"/>
                                  </p:stCondLst>
                                  <p:childTnLst>
                                    <p:set>
                                      <p:cBhvr>
                                        <p:cTn id="34" dur="1" fill="hold">
                                          <p:stCondLst>
                                            <p:cond delay="0"/>
                                          </p:stCondLst>
                                        </p:cTn>
                                        <p:tgtEl>
                                          <p:spTgt spid="4"/>
                                        </p:tgtEl>
                                        <p:attrNameLst>
                                          <p:attrName>style.visibility</p:attrName>
                                        </p:attrNameLst>
                                      </p:cBhvr>
                                      <p:to>
                                        <p:strVal val="visible"/>
                                      </p:to>
                                    </p:set>
                                    <p:animEffect transition="in" filter="randombar(horizont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EEA1E7-DFC9-492D-BD61-6D2894E2AD7D}"/>
              </a:ext>
            </a:extLst>
          </p:cNvPr>
          <p:cNvSpPr>
            <a:spLocks noGrp="1"/>
          </p:cNvSpPr>
          <p:nvPr>
            <p:ph type="title"/>
          </p:nvPr>
        </p:nvSpPr>
        <p:spPr>
          <a:xfrm>
            <a:off x="416077" y="357931"/>
            <a:ext cx="8596668" cy="1320800"/>
          </a:xfrm>
        </p:spPr>
        <p:txBody>
          <a:bodyPr/>
          <a:lstStyle/>
          <a:p>
            <a:r>
              <a:rPr lang="ru-RU" dirty="0"/>
              <a:t>Создание устойчивого метода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07D1DF6-3903-406E-AFCC-4E055B3C44EA}"/>
                  </a:ext>
                </a:extLst>
              </p:cNvPr>
              <p:cNvSpPr>
                <a:spLocks noGrp="1"/>
              </p:cNvSpPr>
              <p:nvPr>
                <p:ph idx="1"/>
              </p:nvPr>
            </p:nvSpPr>
            <p:spPr>
              <a:xfrm>
                <a:off x="416077" y="1268962"/>
                <a:ext cx="9407432" cy="5439747"/>
              </a:xfrm>
            </p:spPr>
            <p:txBody>
              <a:bodyPr>
                <a:normAutofit fontScale="85000" lnSpcReduction="10000"/>
              </a:bodyPr>
              <a:lstStyle/>
              <a:p>
                <a:pPr marL="0" indent="0" algn="just">
                  <a:buNone/>
                </a:pPr>
                <a:r>
                  <a:rPr lang="ru-RU" dirty="0"/>
                  <a:t>Модификация и слияние нескольких описанных ранее методов привела к созданию устойчивого метода решение исходного дифференциального уравнения; к слову, он никак не привязан к системе базисных потенциалов и должен эффективно работать для любой полной системы функций. Назовём этот метод ультра-гибридным. Вот в чём он заключается.</a:t>
                </a:r>
                <a:endParaRPr lang="ru-RU" dirty="0">
                  <a:effectLst/>
                </a:endParaRPr>
              </a:p>
              <a:p>
                <a:pPr marL="0" indent="0" algn="just">
                  <a:buNone/>
                </a:pPr>
                <a:r>
                  <a:rPr lang="ru-RU" dirty="0"/>
                  <a:t>Допустим, требуется минимизировать функционал</a:t>
                </a:r>
                <a:endParaRPr lang="ru-RU" dirty="0">
                  <a:effectLst/>
                </a:endParaRP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e>
                      </m:d>
                      <m:r>
                        <a:rPr lang="en-US" i="1">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en-US"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en-US" i="1">
                                      <a:latin typeface="Cambria Math" panose="02040503050406030204" pitchFamily="18" charset="0"/>
                                    </a:rPr>
                                    <m:t>=1</m:t>
                                  </m:r>
                                </m:sub>
                                <m:sup>
                                  <m:r>
                                    <a:rPr lang="ru-RU" i="1">
                                      <a:latin typeface="Cambria Math" panose="02040503050406030204" pitchFamily="18" charset="0"/>
                                    </a:rPr>
                                    <m:t>𝑀</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en-US"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oMath>
                  </m:oMathPara>
                </a14:m>
                <a:endParaRPr lang="ru-RU" dirty="0">
                  <a:effectLst/>
                </a:endParaRPr>
              </a:p>
              <a:p>
                <a:pPr marL="0" indent="0" algn="just">
                  <a:buNone/>
                </a:pPr>
                <a:r>
                  <a:rPr lang="ru-RU" dirty="0"/>
                  <a:t>причём его минимизация должна удовлетворять условию</a:t>
                </a:r>
                <a:endParaRPr lang="ru-RU" dirty="0">
                  <a:effectLst/>
                </a:endParaRP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r>
                                <a:rPr lang="ru-RU" i="1">
                                  <a:latin typeface="Cambria Math" panose="02040503050406030204" pitchFamily="18" charset="0"/>
                                </a:rPr>
                                <m:t>−1</m:t>
                              </m:r>
                            </m:sup>
                          </m:sSup>
                        </m:e>
                      </m:d>
                      <m:r>
                        <a:rPr lang="ru-RU" i="1">
                          <a:latin typeface="Cambria Math" panose="02040503050406030204" pitchFamily="18" charset="0"/>
                        </a:rPr>
                        <m: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e>
                      </m:d>
                      <m:r>
                        <a:rPr lang="ru-RU" i="1">
                          <a:latin typeface="Cambria Math" panose="02040503050406030204" pitchFamily="18" charset="0"/>
                        </a:rPr>
                        <m: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r>
                                <a:rPr lang="ru-RU" i="1">
                                  <a:latin typeface="Cambria Math" panose="02040503050406030204" pitchFamily="18" charset="0"/>
                                </a:rPr>
                                <m:t>+1</m:t>
                              </m:r>
                            </m:sup>
                          </m:sSup>
                        </m:e>
                      </m:d>
                      <m:r>
                        <a:rPr lang="ru-RU" i="1">
                          <a:latin typeface="Cambria Math" panose="02040503050406030204" pitchFamily="18" charset="0"/>
                        </a:rPr>
                        <m:t>, </m:t>
                      </m:r>
                      <m:r>
                        <a:rPr lang="ru-RU" i="1">
                          <a:latin typeface="Cambria Math" panose="02040503050406030204" pitchFamily="18" charset="0"/>
                        </a:rPr>
                        <m:t>𝑀</m:t>
                      </m:r>
                      <m:r>
                        <a:rPr lang="ru-RU" i="1">
                          <a:latin typeface="Cambria Math" panose="02040503050406030204" pitchFamily="18" charset="0"/>
                        </a:rPr>
                        <m:t>≥2</m:t>
                      </m:r>
                    </m:oMath>
                  </m:oMathPara>
                </a14:m>
                <a:endParaRPr lang="ru-RU" dirty="0">
                  <a:effectLst/>
                </a:endParaRPr>
              </a:p>
              <a:p>
                <a:pPr marL="0" indent="0" algn="just">
                  <a:buNone/>
                </a:pPr>
                <a:r>
                  <a:rPr lang="ru-RU" dirty="0"/>
                  <a:t>Такую минимизацию можно осуществить по алгоритму:</a:t>
                </a:r>
                <a:endParaRPr lang="ru-RU" dirty="0">
                  <a:effectLst/>
                </a:endParaRPr>
              </a:p>
              <a:p>
                <a:pPr algn="just"/>
                <a:r>
                  <a:rPr lang="ru-RU" dirty="0"/>
                  <a:t>Шаг 1. Найти вектор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r>
                      <a:rPr lang="ru-RU" i="1">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𝑀</m:t>
                            </m:r>
                          </m:sub>
                        </m:sSub>
                      </m:e>
                    </m:d>
                  </m:oMath>
                </a14:m>
                <a:r>
                  <a:rPr lang="ru-RU" dirty="0"/>
                  <a:t>, решив известную СЛАУ описанным ранее гибридным методом.</a:t>
                </a:r>
                <a:endParaRPr lang="ru-RU" dirty="0">
                  <a:effectLst/>
                </a:endParaRPr>
              </a:p>
              <a:p>
                <a:pPr algn="just"/>
                <a:r>
                  <a:rPr lang="ru-RU" dirty="0"/>
                  <a:t>Шаг 2. Если </a:t>
                </a:r>
                <a14:m>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r>
                              <a:rPr lang="ru-RU" i="1">
                                <a:latin typeface="Cambria Math" panose="02040503050406030204" pitchFamily="18" charset="0"/>
                              </a:rPr>
                              <m:t>−1</m:t>
                            </m:r>
                          </m:sup>
                        </m:sSup>
                      </m:e>
                    </m:d>
                    <m:r>
                      <a:rPr lang="ru-RU" i="1">
                        <a:latin typeface="Cambria Math" panose="02040503050406030204" pitchFamily="18" charset="0"/>
                      </a:rPr>
                      <m:t>&lt;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e>
                    </m:d>
                  </m:oMath>
                </a14:m>
                <a:r>
                  <a:rPr lang="ru-RU" dirty="0"/>
                  <a:t>, то (применить покоординатную минимизацию для последнего элемента) </a:t>
                </a:r>
                <a:endParaRPr lang="ru-RU" dirty="0">
                  <a:effectLst/>
                </a:endParaRPr>
              </a:p>
              <a:p>
                <a:pPr marL="0" indent="0" algn="just">
                  <a:buNone/>
                </a:pPr>
                <a14:m>
                  <m:oMathPara xmlns:m="http://schemas.openxmlformats.org/officeDocument/2006/math">
                    <m:oMathParaPr>
                      <m:jc m:val="centerGroup"/>
                    </m:oMathParaPr>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r>
                        <a:rPr lang="ru-RU" i="1">
                          <a:latin typeface="Cambria Math" panose="02040503050406030204" pitchFamily="18" charset="0"/>
                        </a:rPr>
                        <m:t>=</m:t>
                      </m:r>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1</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m:t>
                          </m:r>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2</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m:t>
                          </m:r>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𝑀</m:t>
                              </m:r>
                              <m:r>
                                <a:rPr lang="ru-RU" i="1">
                                  <a:latin typeface="Cambria Math" panose="02040503050406030204" pitchFamily="18" charset="0"/>
                                </a:rPr>
                                <m:t>−1</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m:t>
                          </m:r>
                          <m:f>
                            <m:fPr>
                              <m:ctrlPr>
                                <a:rPr lang="ru-RU" i="1">
                                  <a:latin typeface="Cambria Math" panose="02040503050406030204" pitchFamily="18" charset="0"/>
                                </a:rPr>
                              </m:ctrlPr>
                            </m:fPr>
                            <m:num>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𝑀</m:t>
                                      </m:r>
                                    </m:sub>
                                  </m:sSub>
                                  <m:r>
                                    <a:rPr lang="ru-RU" i="1">
                                      <a:latin typeface="Cambria Math" panose="02040503050406030204" pitchFamily="18" charset="0"/>
                                    </a:rPr>
                                    <m:t>,</m:t>
                                  </m:r>
                                  <m:r>
                                    <a:rPr lang="ru-RU" i="1">
                                      <a:latin typeface="Cambria Math" panose="02040503050406030204" pitchFamily="18" charset="0"/>
                                    </a:rPr>
                                    <m:t>𝜑</m:t>
                                  </m:r>
                                </m:e>
                              </m:d>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sub>
                                <m:sup>
                                  <m:r>
                                    <a:rPr lang="ru-RU" i="1">
                                      <a:latin typeface="Cambria Math" panose="02040503050406030204" pitchFamily="18" charset="0"/>
                                    </a:rPr>
                                    <m:t>𝑀</m:t>
                                  </m:r>
                                  <m:r>
                                    <a:rPr lang="ru-RU" i="1">
                                      <a:latin typeface="Cambria Math" panose="02040503050406030204" pitchFamily="18" charset="0"/>
                                    </a:rPr>
                                    <m:t>−1</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𝑀</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num>
                            <m:den>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𝑀</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𝑀</m:t>
                                      </m:r>
                                    </m:sub>
                                  </m:sSub>
                                </m:e>
                              </m:d>
                            </m:den>
                          </m:f>
                        </m:e>
                      </m:d>
                    </m:oMath>
                  </m:oMathPara>
                </a14:m>
                <a:endParaRPr lang="ru-RU" dirty="0">
                  <a:effectLst/>
                </a:endParaRPr>
              </a:p>
              <a:p>
                <a:pPr algn="just"/>
                <a:r>
                  <a:rPr lang="ru-RU" dirty="0"/>
                  <a:t>Шаг 3. Если и в таком случае </a:t>
                </a:r>
                <a14:m>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r>
                              <a:rPr lang="ru-RU" i="1">
                                <a:latin typeface="Cambria Math" panose="02040503050406030204" pitchFamily="18" charset="0"/>
                              </a:rPr>
                              <m:t>−1</m:t>
                            </m:r>
                          </m:sup>
                        </m:sSup>
                      </m:e>
                    </m:d>
                    <m:r>
                      <a:rPr lang="ru-RU" i="1">
                        <a:latin typeface="Cambria Math" panose="02040503050406030204" pitchFamily="18" charset="0"/>
                      </a:rPr>
                      <m:t>&lt;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e>
                    </m:d>
                  </m:oMath>
                </a14:m>
                <a:r>
                  <a:rPr lang="ru-RU" dirty="0"/>
                  <a:t>, то </a:t>
                </a:r>
                <a:endParaRPr lang="ru-RU" dirty="0">
                  <a:effectLst/>
                </a:endParaRPr>
              </a:p>
              <a:p>
                <a:pPr marL="0" indent="0" algn="just">
                  <a:buNone/>
                </a:pPr>
                <a14:m>
                  <m:oMathPara xmlns:m="http://schemas.openxmlformats.org/officeDocument/2006/math">
                    <m:oMathParaPr>
                      <m:jc m:val="centerGroup"/>
                    </m:oMathParaPr>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r>
                        <a:rPr lang="ru-RU" i="1">
                          <a:latin typeface="Cambria Math" panose="02040503050406030204" pitchFamily="18" charset="0"/>
                        </a:rPr>
                        <m:t>=</m:t>
                      </m:r>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1</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m:t>
                          </m:r>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2</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m:t>
                          </m:r>
                          <m:sSubSup>
                            <m:sSubSupPr>
                              <m:ctrlPr>
                                <a:rPr lang="ru-RU" i="1">
                                  <a:latin typeface="Cambria Math" panose="02040503050406030204" pitchFamily="18" charset="0"/>
                                </a:rPr>
                              </m:ctrlPr>
                            </m:sSubSupPr>
                            <m:e>
                              <m:r>
                                <a:rPr lang="ru-RU" i="1">
                                  <a:latin typeface="Cambria Math" panose="02040503050406030204" pitchFamily="18" charset="0"/>
                                </a:rPr>
                                <m:t>𝑐</m:t>
                              </m:r>
                            </m:e>
                            <m:sub>
                              <m:r>
                                <a:rPr lang="ru-RU" i="1">
                                  <a:latin typeface="Cambria Math" panose="02040503050406030204" pitchFamily="18" charset="0"/>
                                </a:rPr>
                                <m:t>𝑀</m:t>
                              </m:r>
                              <m:r>
                                <a:rPr lang="ru-RU" i="1">
                                  <a:latin typeface="Cambria Math" panose="02040503050406030204" pitchFamily="18" charset="0"/>
                                </a:rPr>
                                <m:t>−1</m:t>
                              </m:r>
                            </m:sub>
                            <m:sup>
                              <m:r>
                                <a:rPr lang="ru-RU" i="1">
                                  <a:latin typeface="Cambria Math" panose="02040503050406030204" pitchFamily="18" charset="0"/>
                                </a:rPr>
                                <m:t>𝑀</m:t>
                              </m:r>
                              <m:r>
                                <a:rPr lang="ru-RU" i="1">
                                  <a:latin typeface="Cambria Math" panose="02040503050406030204" pitchFamily="18" charset="0"/>
                                </a:rPr>
                                <m:t>−1</m:t>
                              </m:r>
                            </m:sup>
                          </m:sSubSup>
                          <m:r>
                            <a:rPr lang="ru-RU" i="1">
                              <a:latin typeface="Cambria Math" panose="02040503050406030204" pitchFamily="18" charset="0"/>
                            </a:rPr>
                            <m:t>,0</m:t>
                          </m:r>
                        </m:e>
                      </m:d>
                      <m:r>
                        <a:rPr lang="ru-RU" i="1">
                          <a:latin typeface="Cambria Math" panose="02040503050406030204" pitchFamily="18" charset="0"/>
                        </a:rPr>
                        <m: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r>
                                <a:rPr lang="ru-RU" i="1">
                                  <a:latin typeface="Cambria Math" panose="02040503050406030204" pitchFamily="18" charset="0"/>
                                </a:rPr>
                                <m:t>−1</m:t>
                              </m:r>
                            </m:sup>
                          </m:sSup>
                        </m:e>
                      </m:d>
                      <m:r>
                        <a:rPr lang="ru-RU" i="1">
                          <a:latin typeface="Cambria Math" panose="02040503050406030204" pitchFamily="18" charset="0"/>
                        </a:rPr>
                        <m:t>=</m:t>
                      </m:r>
                      <m:r>
                        <a:rPr lang="ru-RU" i="1">
                          <a:latin typeface="Cambria Math" panose="02040503050406030204" pitchFamily="18" charset="0"/>
                        </a:rPr>
                        <m:t>𝐹</m:t>
                      </m:r>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𝑐</m:t>
                              </m:r>
                            </m:e>
                            <m:sup>
                              <m:r>
                                <a:rPr lang="ru-RU" i="1">
                                  <a:latin typeface="Cambria Math" panose="02040503050406030204" pitchFamily="18" charset="0"/>
                                </a:rPr>
                                <m:t>𝑀</m:t>
                              </m:r>
                            </m:sup>
                          </m:sSup>
                        </m:e>
                      </m:d>
                    </m:oMath>
                  </m:oMathPara>
                </a14:m>
                <a:endParaRPr lang="ru-RU" dirty="0">
                  <a:effectLst/>
                </a:endParaRPr>
              </a:p>
              <a:p>
                <a:endParaRPr lang="ru-RU" dirty="0">
                  <a:effectLst/>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A07D1DF6-3903-406E-AFCC-4E055B3C44EA}"/>
                  </a:ext>
                </a:extLst>
              </p:cNvPr>
              <p:cNvSpPr>
                <a:spLocks noGrp="1" noRot="1" noChangeAspect="1" noMove="1" noResize="1" noEditPoints="1" noAdjustHandles="1" noChangeArrowheads="1" noChangeShapeType="1" noTextEdit="1"/>
              </p:cNvSpPr>
              <p:nvPr>
                <p:ph idx="1"/>
              </p:nvPr>
            </p:nvSpPr>
            <p:spPr>
              <a:xfrm>
                <a:off x="416077" y="1268962"/>
                <a:ext cx="9407432" cy="5439747"/>
              </a:xfrm>
              <a:blipFill>
                <a:blip r:embed="rId3"/>
                <a:stretch>
                  <a:fillRect l="-259" t="-560" r="-259"/>
                </a:stretch>
              </a:blipFill>
            </p:spPr>
            <p:txBody>
              <a:bodyPr/>
              <a:lstStyle/>
              <a:p>
                <a:r>
                  <a:rPr lang="ru-RU">
                    <a:noFill/>
                  </a:rPr>
                  <a:t> </a:t>
                </a:r>
              </a:p>
            </p:txBody>
          </p:sp>
        </mc:Fallback>
      </mc:AlternateContent>
    </p:spTree>
    <p:extLst>
      <p:ext uri="{BB962C8B-B14F-4D97-AF65-F5344CB8AC3E}">
        <p14:creationId xmlns:p14="http://schemas.microsoft.com/office/powerpoint/2010/main" val="3425499881"/>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7" presetClass="entr" presetSubtype="0" fill="hold" grpId="0" nodeType="afterEffect">
                                  <p:stCondLst>
                                    <p:cond delay="2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7" presetClass="entr" presetSubtype="0" fill="hold" grpId="0" nodeType="afterEffect">
                                  <p:stCondLst>
                                    <p:cond delay="25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7" presetClass="entr" presetSubtype="0" fill="hold" grpId="0" nodeType="afterEffect">
                                  <p:stCondLst>
                                    <p:cond delay="25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7" presetClass="entr" presetSubtype="0" fill="hold" grpId="0" nodeType="afterEffect">
                                  <p:stCondLst>
                                    <p:cond delay="25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6250"/>
                            </p:stCondLst>
                            <p:childTnLst>
                              <p:par>
                                <p:cTn id="35" presetID="47" presetClass="entr" presetSubtype="0" fill="hold" grpId="0" nodeType="afterEffect">
                                  <p:stCondLst>
                                    <p:cond delay="25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7500"/>
                            </p:stCondLst>
                            <p:childTnLst>
                              <p:par>
                                <p:cTn id="41" presetID="47" presetClass="entr" presetSubtype="0" fill="hold" grpId="0" nodeType="afterEffect">
                                  <p:stCondLst>
                                    <p:cond delay="25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8750"/>
                            </p:stCondLst>
                            <p:childTnLst>
                              <p:par>
                                <p:cTn id="47" presetID="47" presetClass="entr" presetSubtype="0" fill="hold" grpId="0" nodeType="afterEffect">
                                  <p:stCondLst>
                                    <p:cond delay="25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10000"/>
                            </p:stCondLst>
                            <p:childTnLst>
                              <p:par>
                                <p:cTn id="53" presetID="47" presetClass="entr" presetSubtype="0" fill="hold" grpId="0" nodeType="afterEffect">
                                  <p:stCondLst>
                                    <p:cond delay="25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11250"/>
                            </p:stCondLst>
                            <p:childTnLst>
                              <p:par>
                                <p:cTn id="59" presetID="47" presetClass="entr" presetSubtype="0" fill="hold" grpId="0" nodeType="afterEffect">
                                  <p:stCondLst>
                                    <p:cond delay="25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1000"/>
                                        <p:tgtEl>
                                          <p:spTgt spid="3">
                                            <p:txEl>
                                              <p:pRg st="9" end="9"/>
                                            </p:txEl>
                                          </p:spTgt>
                                        </p:tgtEl>
                                      </p:cBhvr>
                                    </p:animEffect>
                                    <p:anim calcmode="lin" valueType="num">
                                      <p:cBhvr>
                                        <p:cTn id="6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64" fill="hold">
                            <p:stCondLst>
                              <p:cond delay="12500"/>
                            </p:stCondLst>
                            <p:childTnLst>
                              <p:par>
                                <p:cTn id="65" presetID="47" presetClass="entr" presetSubtype="0" fill="hold" grpId="0" nodeType="afterEffect">
                                  <p:stCondLst>
                                    <p:cond delay="25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1000"/>
                                        <p:tgtEl>
                                          <p:spTgt spid="3">
                                            <p:txEl>
                                              <p:pRg st="10" end="10"/>
                                            </p:txEl>
                                          </p:spTgt>
                                        </p:tgtEl>
                                      </p:cBhvr>
                                    </p:animEffect>
                                    <p:anim calcmode="lin" valueType="num">
                                      <p:cBhvr>
                                        <p:cTn id="6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743ABAF6-AB5E-4289-ABF3-887A04D7CEA7}"/>
              </a:ext>
            </a:extLst>
          </p:cNvPr>
          <p:cNvSpPr>
            <a:spLocks noGrp="1"/>
          </p:cNvSpPr>
          <p:nvPr>
            <p:ph idx="1"/>
          </p:nvPr>
        </p:nvSpPr>
        <p:spPr>
          <a:xfrm>
            <a:off x="132050" y="229710"/>
            <a:ext cx="8596668" cy="658112"/>
          </a:xfrm>
        </p:spPr>
        <p:txBody>
          <a:bodyPr/>
          <a:lstStyle/>
          <a:p>
            <a:pPr marL="0" indent="0">
              <a:buNone/>
            </a:pPr>
            <a:r>
              <a:rPr lang="ru-RU" dirty="0"/>
              <a:t>Аппроксимативные свойства этого метода, очевидно, не хуже, чем у гибридного, при этом устойчивость гарантирована.</a:t>
            </a:r>
          </a:p>
        </p:txBody>
      </p:sp>
      <p:pic>
        <p:nvPicPr>
          <p:cNvPr id="4" name="Рисунок 3">
            <a:extLst>
              <a:ext uri="{FF2B5EF4-FFF2-40B4-BE49-F238E27FC236}">
                <a16:creationId xmlns:a16="http://schemas.microsoft.com/office/drawing/2014/main" id="{D79FD03E-2CA8-4B67-B85B-E5F46C37E550}"/>
              </a:ext>
            </a:extLst>
          </p:cNvPr>
          <p:cNvPicPr>
            <a:picLocks noChangeAspect="1"/>
          </p:cNvPicPr>
          <p:nvPr/>
        </p:nvPicPr>
        <p:blipFill>
          <a:blip r:embed="rId3"/>
          <a:stretch>
            <a:fillRect/>
          </a:stretch>
        </p:blipFill>
        <p:spPr>
          <a:xfrm>
            <a:off x="302467" y="1079046"/>
            <a:ext cx="6324600" cy="4438650"/>
          </a:xfrm>
          <a:prstGeom prst="rect">
            <a:avLst/>
          </a:prstGeom>
        </p:spPr>
      </p:pic>
      <p:pic>
        <p:nvPicPr>
          <p:cNvPr id="5" name="Рисунок 4">
            <a:extLst>
              <a:ext uri="{FF2B5EF4-FFF2-40B4-BE49-F238E27FC236}">
                <a16:creationId xmlns:a16="http://schemas.microsoft.com/office/drawing/2014/main" id="{059EE1D9-2622-4157-B22C-C0AC26E0DB33}"/>
              </a:ext>
            </a:extLst>
          </p:cNvPr>
          <p:cNvPicPr>
            <a:picLocks noChangeAspect="1"/>
          </p:cNvPicPr>
          <p:nvPr/>
        </p:nvPicPr>
        <p:blipFill>
          <a:blip r:embed="rId4"/>
          <a:stretch>
            <a:fillRect/>
          </a:stretch>
        </p:blipFill>
        <p:spPr>
          <a:xfrm>
            <a:off x="5788090" y="1461495"/>
            <a:ext cx="6248545" cy="47433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Рисунок 5">
            <a:extLst>
              <a:ext uri="{FF2B5EF4-FFF2-40B4-BE49-F238E27FC236}">
                <a16:creationId xmlns:a16="http://schemas.microsoft.com/office/drawing/2014/main" id="{A8AAB1C9-64C4-4DA9-8974-171E6D7DCD7F}"/>
              </a:ext>
            </a:extLst>
          </p:cNvPr>
          <p:cNvPicPr>
            <a:picLocks noChangeAspect="1"/>
          </p:cNvPicPr>
          <p:nvPr/>
        </p:nvPicPr>
        <p:blipFill>
          <a:blip r:embed="rId5"/>
          <a:stretch>
            <a:fillRect/>
          </a:stretch>
        </p:blipFill>
        <p:spPr>
          <a:xfrm>
            <a:off x="1589955" y="1000838"/>
            <a:ext cx="7536413" cy="5496230"/>
          </a:xfrm>
          <a:prstGeom prst="rect">
            <a:avLst/>
          </a:prstGeom>
        </p:spPr>
      </p:pic>
    </p:spTree>
    <p:extLst>
      <p:ext uri="{BB962C8B-B14F-4D97-AF65-F5344CB8AC3E}">
        <p14:creationId xmlns:p14="http://schemas.microsoft.com/office/powerpoint/2010/main" val="68661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000"/>
                            </p:stCondLst>
                            <p:childTnLst>
                              <p:par>
                                <p:cTn id="14" presetID="2" presetClass="entr" presetSubtype="4" fill="hold" nodeType="afterEffect">
                                  <p:stCondLst>
                                    <p:cond delay="2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4000"/>
                            </p:stCondLst>
                            <p:childTnLst>
                              <p:par>
                                <p:cTn id="19" presetID="22" presetClass="entr" presetSubtype="4" fill="hold" nodeType="afterEffect">
                                  <p:stCondLst>
                                    <p:cond delay="600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xit" presetSubtype="4" fill="hold" nodeType="withEffect">
                                  <p:stCondLst>
                                    <p:cond delay="6000"/>
                                  </p:stCondLst>
                                  <p:childTnLst>
                                    <p:animEffect transition="out" filter="wipe(down)">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22" presetClass="exit" presetSubtype="4" fill="hold" nodeType="withEffect">
                                  <p:stCondLst>
                                    <p:cond delay="6000"/>
                                  </p:stCondLst>
                                  <p:childTnLst>
                                    <p:animEffect transition="out" filter="wipe(down)">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A19953-8863-464C-B320-40ECB3418276}"/>
              </a:ext>
            </a:extLst>
          </p:cNvPr>
          <p:cNvSpPr>
            <a:spLocks noGrp="1"/>
          </p:cNvSpPr>
          <p:nvPr>
            <p:ph type="title"/>
          </p:nvPr>
        </p:nvSpPr>
        <p:spPr>
          <a:xfrm>
            <a:off x="794779" y="1691437"/>
            <a:ext cx="8651225" cy="2696006"/>
          </a:xfrm>
        </p:spPr>
        <p:txBody>
          <a:bodyPr>
            <a:normAutofit fontScale="90000"/>
          </a:bodyPr>
          <a:lstStyle/>
          <a:p>
            <a:pPr algn="ctr"/>
            <a:r>
              <a:rPr lang="ru-RU" sz="6000" i="1" dirty="0"/>
              <a:t>Закономерности</a:t>
            </a:r>
            <a:r>
              <a:rPr lang="ru-RU" sz="6000" dirty="0"/>
              <a:t> качества аппроксимации от расположения точек</a:t>
            </a:r>
          </a:p>
        </p:txBody>
      </p:sp>
    </p:spTree>
    <p:extLst>
      <p:ext uri="{BB962C8B-B14F-4D97-AF65-F5344CB8AC3E}">
        <p14:creationId xmlns:p14="http://schemas.microsoft.com/office/powerpoint/2010/main" val="18046804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A95FBAD4-8CB0-4AE9-A5E3-7255689375BA}"/>
                  </a:ext>
                </a:extLst>
              </p:cNvPr>
              <p:cNvSpPr>
                <a:spLocks noGrp="1"/>
              </p:cNvSpPr>
              <p:nvPr>
                <p:ph idx="1"/>
              </p:nvPr>
            </p:nvSpPr>
            <p:spPr>
              <a:xfrm>
                <a:off x="383719" y="562652"/>
                <a:ext cx="8978396" cy="5276086"/>
              </a:xfrm>
            </p:spPr>
            <p:txBody>
              <a:bodyPr>
                <a:normAutofit fontScale="92500" lnSpcReduction="20000"/>
              </a:bodyPr>
              <a:lstStyle/>
              <a:p>
                <a:pPr marL="0" indent="0" algn="just">
                  <a:buNone/>
                </a:pPr>
                <a:r>
                  <a:rPr lang="ru-RU" dirty="0"/>
                  <a:t>Нередко при тестировании ультра-гибридного метода для фиксированных базисных потенциалов </a:t>
                </a:r>
                <a:r>
                  <a:rPr lang="ru-RU" b="1" dirty="0"/>
                  <a:t>удавалось достигнуть аппроксимации граничной функции до машинного нуля</a:t>
                </a:r>
                <a:r>
                  <a:rPr lang="ru-RU" dirty="0"/>
                  <a:t> (в связи с чем, разумеется, невозможно было рисовать логарифмический график). </a:t>
                </a:r>
              </a:p>
              <a:p>
                <a:pPr marL="0" indent="0" algn="just">
                  <a:buNone/>
                </a:pPr>
                <a:r>
                  <a:rPr lang="ru-RU" dirty="0"/>
                  <a:t>Оказывается, существуют такие конечные наборы точек, что система базисных потенциалов от этих точек (при точном вычислении координат проекции функции </a:t>
                </a:r>
                <a14:m>
                  <m:oMath xmlns:m="http://schemas.openxmlformats.org/officeDocument/2006/math">
                    <m:r>
                      <a:rPr lang="ru-RU" i="1">
                        <a:latin typeface="Cambria Math" panose="02040503050406030204" pitchFamily="18" charset="0"/>
                      </a:rPr>
                      <m:t>𝜑</m:t>
                    </m:r>
                  </m:oMath>
                </a14:m>
                <a:r>
                  <a:rPr lang="ru-RU" dirty="0"/>
                  <a:t> на </a:t>
                </a:r>
                <a14:m>
                  <m:oMath xmlns:m="http://schemas.openxmlformats.org/officeDocument/2006/math">
                    <m:r>
                      <a:rPr lang="ru-RU" i="1">
                        <a:latin typeface="Cambria Math" panose="02040503050406030204" pitchFamily="18" charset="0"/>
                      </a:rPr>
                      <m:t>𝐿</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oMath>
                </a14:m>
                <a:r>
                  <a:rPr lang="ru-RU" dirty="0"/>
                  <a:t>) обеспечивает максимально возможную аппроксимацию, а потому </a:t>
                </a:r>
                <a:r>
                  <a:rPr lang="ru-RU" b="1" dirty="0"/>
                  <a:t>можно говорить уже не о приближённом решении, но о точном решении задачи Дирихле в пределах машинных возможностей</a:t>
                </a:r>
                <a:r>
                  <a:rPr lang="ru-RU" dirty="0"/>
                  <a:t>. Однако, </a:t>
                </a:r>
                <a:r>
                  <a:rPr lang="ru-RU" b="1" dirty="0"/>
                  <a:t>возникает вопрос о местоположении тех самых точек, при которых аппроксимация окажется наилучшей</a:t>
                </a:r>
                <a:r>
                  <a:rPr lang="ru-RU" dirty="0"/>
                  <a:t>.</a:t>
                </a:r>
              </a:p>
              <a:p>
                <a:pPr marL="0" indent="0" algn="just">
                  <a:buNone/>
                </a:pPr>
                <a:r>
                  <a:rPr lang="ru-RU" sz="1700" dirty="0"/>
                  <a:t>Ранее решалось дифференциальное уравнение в круге с центром в начале координат и радиусом 0.5; при этом использовалась, как правило, одна и та же граничная функция </a:t>
                </a:r>
                <a14:m>
                  <m:oMath xmlns:m="http://schemas.openxmlformats.org/officeDocument/2006/math">
                    <m:r>
                      <a:rPr lang="ru-RU" sz="1700" i="1">
                        <a:latin typeface="Cambria Math" panose="02040503050406030204" pitchFamily="18" charset="0"/>
                      </a:rPr>
                      <m:t>𝜑</m:t>
                    </m:r>
                  </m:oMath>
                </a14:m>
                <a:r>
                  <a:rPr lang="ru-RU" sz="1700" dirty="0"/>
                  <a:t> и потенциалы брались на точках, расположенных случайно вблизи окружности радиуса 3.5. Тестирование показало, что </a:t>
                </a:r>
                <a:r>
                  <a:rPr lang="ru-RU" sz="1700" b="1" dirty="0"/>
                  <a:t>при использовании ультра-гибридного метода и небольшом числе точек (15-50) аппроксимация довольно часто достигала машинного нуля</a:t>
                </a:r>
                <a:r>
                  <a:rPr lang="ru-RU" sz="1700" dirty="0"/>
                  <a:t>. Теперь же целью исследования является анализ поведения качества аппроксимации при разном числе точек, расположенных вблизи разных по радиусу окружностей; из этого анализа предполагалось выяснить закономерности расположения точек, на которых аппроксимация достигнет машинного нуля. </a:t>
                </a:r>
              </a:p>
              <a:p>
                <a:pPr marL="0" indent="0" algn="just">
                  <a:buNone/>
                </a:pPr>
                <a:r>
                  <a:rPr lang="ru-RU" sz="1700" dirty="0"/>
                  <a:t>Выходные данные получились настолько разнообразными, что отыскать закономерности оказалось невозможным; тем не менее, обнаружились интересные тенденции.</a:t>
                </a:r>
              </a:p>
            </p:txBody>
          </p:sp>
        </mc:Choice>
        <mc:Fallback xmlns="">
          <p:sp>
            <p:nvSpPr>
              <p:cNvPr id="5" name="Объект 2">
                <a:extLst>
                  <a:ext uri="{FF2B5EF4-FFF2-40B4-BE49-F238E27FC236}">
                    <a16:creationId xmlns:a16="http://schemas.microsoft.com/office/drawing/2014/main" id="{A95FBAD4-8CB0-4AE9-A5E3-7255689375BA}"/>
                  </a:ext>
                </a:extLst>
              </p:cNvPr>
              <p:cNvSpPr>
                <a:spLocks noGrp="1" noRot="1" noChangeAspect="1" noMove="1" noResize="1" noEditPoints="1" noAdjustHandles="1" noChangeArrowheads="1" noChangeShapeType="1" noTextEdit="1"/>
              </p:cNvSpPr>
              <p:nvPr>
                <p:ph idx="1"/>
              </p:nvPr>
            </p:nvSpPr>
            <p:spPr>
              <a:xfrm>
                <a:off x="383719" y="562652"/>
                <a:ext cx="8978396" cy="5276086"/>
              </a:xfrm>
              <a:blipFill>
                <a:blip r:embed="rId2"/>
                <a:stretch>
                  <a:fillRect l="-475" t="-1270" r="-407"/>
                </a:stretch>
              </a:blipFill>
            </p:spPr>
            <p:txBody>
              <a:bodyPr/>
              <a:lstStyle/>
              <a:p>
                <a:r>
                  <a:rPr lang="ru-RU">
                    <a:noFill/>
                  </a:rPr>
                  <a:t> </a:t>
                </a:r>
              </a:p>
            </p:txBody>
          </p:sp>
        </mc:Fallback>
      </mc:AlternateContent>
    </p:spTree>
    <p:extLst>
      <p:ext uri="{BB962C8B-B14F-4D97-AF65-F5344CB8AC3E}">
        <p14:creationId xmlns:p14="http://schemas.microsoft.com/office/powerpoint/2010/main" val="24924687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anim calcmode="lin" valueType="num">
                                      <p:cBhvr>
                                        <p:cTn id="1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1000"/>
                                        <p:tgtEl>
                                          <p:spTgt spid="5">
                                            <p:txEl>
                                              <p:pRg st="3" end="3"/>
                                            </p:txEl>
                                          </p:spTgt>
                                        </p:tgtEl>
                                      </p:cBhvr>
                                    </p:animEffect>
                                    <p:anim calcmode="lin" valueType="num">
                                      <p:cBhvr>
                                        <p:cTn id="2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94855A-6459-434B-B76B-509DC94DA77A}"/>
              </a:ext>
            </a:extLst>
          </p:cNvPr>
          <p:cNvSpPr>
            <a:spLocks noGrp="1"/>
          </p:cNvSpPr>
          <p:nvPr>
            <p:ph type="title"/>
          </p:nvPr>
        </p:nvSpPr>
        <p:spPr>
          <a:xfrm>
            <a:off x="144134" y="110628"/>
            <a:ext cx="8991664" cy="579838"/>
          </a:xfrm>
        </p:spPr>
        <p:txBody>
          <a:bodyPr>
            <a:normAutofit/>
          </a:bodyPr>
          <a:lstStyle/>
          <a:p>
            <a:r>
              <a:rPr lang="ru-RU" sz="2400" dirty="0"/>
              <a:t>Описание контуров, вблизи которых берутся базисные точки</a:t>
            </a:r>
          </a:p>
        </p:txBody>
      </p:sp>
      <p:sp>
        <p:nvSpPr>
          <p:cNvPr id="3" name="Объект 2">
            <a:extLst>
              <a:ext uri="{FF2B5EF4-FFF2-40B4-BE49-F238E27FC236}">
                <a16:creationId xmlns:a16="http://schemas.microsoft.com/office/drawing/2014/main" id="{6199BC02-B2D1-49C3-9C5F-5506304B54FF}"/>
              </a:ext>
            </a:extLst>
          </p:cNvPr>
          <p:cNvSpPr>
            <a:spLocks noGrp="1"/>
          </p:cNvSpPr>
          <p:nvPr>
            <p:ph idx="1"/>
          </p:nvPr>
        </p:nvSpPr>
        <p:spPr>
          <a:xfrm>
            <a:off x="545285" y="4266427"/>
            <a:ext cx="8699384" cy="2591573"/>
          </a:xfrm>
        </p:spPr>
        <p:txBody>
          <a:bodyPr>
            <a:normAutofit fontScale="85000" lnSpcReduction="10000"/>
          </a:bodyPr>
          <a:lstStyle/>
          <a:p>
            <a:pPr marL="0" indent="0" algn="just">
              <a:buNone/>
            </a:pPr>
            <a:r>
              <a:rPr lang="ru-RU" dirty="0"/>
              <a:t>Для границы каждой тестовой области (на которой определены граничные функции) составляется последовательность подобных по форме контуров, содержащих внутри себя как кривую, так и все предыдущие контуры (+). Назовём для простоты радиусом кривой некоторый пара-метр, от которого зависит «размер» кривой и её положение на плоскости с учётом обязательного выполнения свойства (+); так, для окружности с центром в начале координат параметром будет являться её радиус, для треугольника и квадрата – длина их сторон, для «острия» – радиус окружностей, участвующих в его формировании. Назовём минимальным радиусом радиус границы области, в которой решается дифференциальное уравнение, а максимальным радиусом – наибольший радиус в последовательности контуров, вблизи которых берутся базисные точки, то есть радиус последнего контура. Если далее не оговаривается обратного, минимальный радиус считается равным 0.5, максимальный – 3.5. </a:t>
            </a:r>
          </a:p>
        </p:txBody>
      </p:sp>
      <p:pic>
        <p:nvPicPr>
          <p:cNvPr id="4" name="Рисунок 3">
            <a:extLst>
              <a:ext uri="{FF2B5EF4-FFF2-40B4-BE49-F238E27FC236}">
                <a16:creationId xmlns:a16="http://schemas.microsoft.com/office/drawing/2014/main" id="{23C9A706-1418-439B-9FFA-A0295C79710C}"/>
              </a:ext>
            </a:extLst>
          </p:cNvPr>
          <p:cNvPicPr>
            <a:picLocks noChangeAspect="1"/>
          </p:cNvPicPr>
          <p:nvPr/>
        </p:nvPicPr>
        <p:blipFill>
          <a:blip r:embed="rId2"/>
          <a:stretch>
            <a:fillRect/>
          </a:stretch>
        </p:blipFill>
        <p:spPr>
          <a:xfrm>
            <a:off x="366941" y="778285"/>
            <a:ext cx="4273025" cy="3177894"/>
          </a:xfrm>
          <a:prstGeom prst="rect">
            <a:avLst/>
          </a:prstGeom>
        </p:spPr>
      </p:pic>
      <p:pic>
        <p:nvPicPr>
          <p:cNvPr id="5" name="Рисунок 4">
            <a:extLst>
              <a:ext uri="{FF2B5EF4-FFF2-40B4-BE49-F238E27FC236}">
                <a16:creationId xmlns:a16="http://schemas.microsoft.com/office/drawing/2014/main" id="{C51D3D49-1EC9-47CA-A079-CA842B6E5DD4}"/>
              </a:ext>
            </a:extLst>
          </p:cNvPr>
          <p:cNvPicPr>
            <a:picLocks noChangeAspect="1"/>
          </p:cNvPicPr>
          <p:nvPr/>
        </p:nvPicPr>
        <p:blipFill>
          <a:blip r:embed="rId3"/>
          <a:stretch>
            <a:fillRect/>
          </a:stretch>
        </p:blipFill>
        <p:spPr>
          <a:xfrm>
            <a:off x="4749210" y="863315"/>
            <a:ext cx="4620821" cy="3469282"/>
          </a:xfrm>
          <a:prstGeom prst="rect">
            <a:avLst/>
          </a:prstGeom>
        </p:spPr>
      </p:pic>
    </p:spTree>
    <p:extLst>
      <p:ext uri="{BB962C8B-B14F-4D97-AF65-F5344CB8AC3E}">
        <p14:creationId xmlns:p14="http://schemas.microsoft.com/office/powerpoint/2010/main" val="3432744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750"/>
                            </p:stCondLst>
                            <p:childTnLst>
                              <p:par>
                                <p:cTn id="9" presetID="21" presetClass="entr" presetSubtype="1"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par>
                                <p:cTn id="12" presetID="21" presetClass="entr" presetSubtype="1"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5132AF-63B6-4258-986A-105A3A966EE3}"/>
              </a:ext>
            </a:extLst>
          </p:cNvPr>
          <p:cNvSpPr>
            <a:spLocks noGrp="1"/>
          </p:cNvSpPr>
          <p:nvPr>
            <p:ph type="title"/>
          </p:nvPr>
        </p:nvSpPr>
        <p:spPr>
          <a:xfrm>
            <a:off x="341775" y="290819"/>
            <a:ext cx="8596668" cy="1320800"/>
          </a:xfrm>
        </p:spPr>
        <p:txBody>
          <a:bodyPr>
            <a:normAutofit fontScale="90000"/>
          </a:bodyPr>
          <a:lstStyle/>
          <a:p>
            <a:r>
              <a:rPr lang="ru-RU" dirty="0"/>
              <a:t>Зависимость качества аппроксимации от кривых, вблизи которых берутся базисные точки</a:t>
            </a:r>
          </a:p>
        </p:txBody>
      </p:sp>
      <p:sp>
        <p:nvSpPr>
          <p:cNvPr id="3" name="Объект 2">
            <a:extLst>
              <a:ext uri="{FF2B5EF4-FFF2-40B4-BE49-F238E27FC236}">
                <a16:creationId xmlns:a16="http://schemas.microsoft.com/office/drawing/2014/main" id="{B342C6AE-5249-4685-925D-5C8DE7DC0FC9}"/>
              </a:ext>
            </a:extLst>
          </p:cNvPr>
          <p:cNvSpPr>
            <a:spLocks noGrp="1"/>
          </p:cNvSpPr>
          <p:nvPr>
            <p:ph idx="1"/>
          </p:nvPr>
        </p:nvSpPr>
        <p:spPr>
          <a:xfrm>
            <a:off x="442442" y="1841806"/>
            <a:ext cx="7283819" cy="4659661"/>
          </a:xfrm>
        </p:spPr>
        <p:txBody>
          <a:bodyPr>
            <a:normAutofit fontScale="85000" lnSpcReduction="10000"/>
          </a:bodyPr>
          <a:lstStyle/>
          <a:p>
            <a:pPr marL="0" indent="0" algn="just">
              <a:buNone/>
            </a:pPr>
            <a:r>
              <a:rPr lang="ru-RU" dirty="0"/>
              <a:t>Тестирование программы на зависимость качества аппроксимации от выбранного контура при фиксированном числе базисных потенциалов дало интересные результаты. Оказалось, что аппроксимация существенно зависит от кривой, вблизи которой берутся базисные потенциалы, но об этой зависимости мало что можно сказать: далеко не всегда верно, что контуру с малым радиусом соответствует лучшая аппроксимация, а контуру с большим – худшая, и наоборот; существую контуры, имеющие последовательность точек, на которых аппроксимация достигает машинного нуля, причём эти последовательности точек не являются единственными и вовсе не обязаны включать в себя большое (большее 20-ти, к примеру) количество точек; вместе с этим встречаются последовательности, на которых аппроксимация не принимает машинный ноль даже в тех случаях, когда она обязана это делать (например, при граничной функции, совпадающей с первым базисным потенциалом и, очевидно, имеющей вектор решения (1,0,…,0), аппроксимация должна достигать полного нуля). По полученным данным нельзя выявить никаких закономерностей: часто аппроксимация быстро улучшается с увеличением радиуса, но потом ухудшается (рисунок 4.3), иногда большими скачками (рисунок 4.4), иногда она улучшается очень медленно (рисунок 4.5), иногда, не учитывая скачки, держится на одном уровне (рисунок 4.6), а иногда исключительно возрастает.</a:t>
            </a:r>
          </a:p>
        </p:txBody>
      </p:sp>
      <p:pic>
        <p:nvPicPr>
          <p:cNvPr id="4" name="Рисунок 3">
            <a:extLst>
              <a:ext uri="{FF2B5EF4-FFF2-40B4-BE49-F238E27FC236}">
                <a16:creationId xmlns:a16="http://schemas.microsoft.com/office/drawing/2014/main" id="{251E0083-4E83-409B-B174-DECAB41C1269}"/>
              </a:ext>
            </a:extLst>
          </p:cNvPr>
          <p:cNvPicPr>
            <a:picLocks noChangeAspect="1"/>
          </p:cNvPicPr>
          <p:nvPr/>
        </p:nvPicPr>
        <p:blipFill>
          <a:blip r:embed="rId2"/>
          <a:stretch>
            <a:fillRect/>
          </a:stretch>
        </p:blipFill>
        <p:spPr>
          <a:xfrm>
            <a:off x="455688" y="1841806"/>
            <a:ext cx="6434011" cy="4889848"/>
          </a:xfrm>
          <a:prstGeom prst="rect">
            <a:avLst/>
          </a:prstGeom>
        </p:spPr>
      </p:pic>
      <p:pic>
        <p:nvPicPr>
          <p:cNvPr id="5" name="Рисунок 4">
            <a:extLst>
              <a:ext uri="{FF2B5EF4-FFF2-40B4-BE49-F238E27FC236}">
                <a16:creationId xmlns:a16="http://schemas.microsoft.com/office/drawing/2014/main" id="{25A4FECA-C6F8-4CD5-A8A8-AED0E7C55F3B}"/>
              </a:ext>
            </a:extLst>
          </p:cNvPr>
          <p:cNvPicPr>
            <a:picLocks noChangeAspect="1"/>
          </p:cNvPicPr>
          <p:nvPr/>
        </p:nvPicPr>
        <p:blipFill>
          <a:blip r:embed="rId3"/>
          <a:stretch>
            <a:fillRect/>
          </a:stretch>
        </p:blipFill>
        <p:spPr>
          <a:xfrm>
            <a:off x="469848" y="1841806"/>
            <a:ext cx="6539201" cy="4889848"/>
          </a:xfrm>
          <a:prstGeom prst="rect">
            <a:avLst/>
          </a:prstGeom>
        </p:spPr>
      </p:pic>
      <p:pic>
        <p:nvPicPr>
          <p:cNvPr id="6" name="Рисунок 5">
            <a:extLst>
              <a:ext uri="{FF2B5EF4-FFF2-40B4-BE49-F238E27FC236}">
                <a16:creationId xmlns:a16="http://schemas.microsoft.com/office/drawing/2014/main" id="{DD17805C-4AB3-4004-A55D-464E5D2F5EAF}"/>
              </a:ext>
            </a:extLst>
          </p:cNvPr>
          <p:cNvPicPr>
            <a:picLocks noChangeAspect="1"/>
          </p:cNvPicPr>
          <p:nvPr/>
        </p:nvPicPr>
        <p:blipFill>
          <a:blip r:embed="rId4"/>
          <a:stretch>
            <a:fillRect/>
          </a:stretch>
        </p:blipFill>
        <p:spPr>
          <a:xfrm>
            <a:off x="409529" y="1841806"/>
            <a:ext cx="6434989" cy="4821411"/>
          </a:xfrm>
          <a:prstGeom prst="rect">
            <a:avLst/>
          </a:prstGeom>
        </p:spPr>
      </p:pic>
      <p:pic>
        <p:nvPicPr>
          <p:cNvPr id="7" name="Рисунок 6">
            <a:extLst>
              <a:ext uri="{FF2B5EF4-FFF2-40B4-BE49-F238E27FC236}">
                <a16:creationId xmlns:a16="http://schemas.microsoft.com/office/drawing/2014/main" id="{94E4D179-07FE-4BC0-A640-059118824D70}"/>
              </a:ext>
            </a:extLst>
          </p:cNvPr>
          <p:cNvPicPr>
            <a:picLocks noChangeAspect="1"/>
          </p:cNvPicPr>
          <p:nvPr/>
        </p:nvPicPr>
        <p:blipFill>
          <a:blip r:embed="rId5"/>
          <a:stretch>
            <a:fillRect/>
          </a:stretch>
        </p:blipFill>
        <p:spPr>
          <a:xfrm>
            <a:off x="469848" y="1873281"/>
            <a:ext cx="7128947" cy="4789936"/>
          </a:xfrm>
          <a:prstGeom prst="rect">
            <a:avLst/>
          </a:prstGeom>
        </p:spPr>
      </p:pic>
      <p:pic>
        <p:nvPicPr>
          <p:cNvPr id="8" name="Рисунок 7">
            <a:extLst>
              <a:ext uri="{FF2B5EF4-FFF2-40B4-BE49-F238E27FC236}">
                <a16:creationId xmlns:a16="http://schemas.microsoft.com/office/drawing/2014/main" id="{2D36127E-5B79-4E1A-A09B-0C1656285DCC}"/>
              </a:ext>
            </a:extLst>
          </p:cNvPr>
          <p:cNvPicPr>
            <a:picLocks noChangeAspect="1"/>
          </p:cNvPicPr>
          <p:nvPr/>
        </p:nvPicPr>
        <p:blipFill>
          <a:blip r:embed="rId6"/>
          <a:stretch>
            <a:fillRect/>
          </a:stretch>
        </p:blipFill>
        <p:spPr>
          <a:xfrm>
            <a:off x="533581" y="1873279"/>
            <a:ext cx="7128947" cy="4789937"/>
          </a:xfrm>
          <a:prstGeom prst="rect">
            <a:avLst/>
          </a:prstGeom>
        </p:spPr>
      </p:pic>
    </p:spTree>
    <p:extLst>
      <p:ext uri="{BB962C8B-B14F-4D97-AF65-F5344CB8AC3E}">
        <p14:creationId xmlns:p14="http://schemas.microsoft.com/office/powerpoint/2010/main" val="20469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par>
                          <p:cTn id="11" fill="hold">
                            <p:stCondLst>
                              <p:cond delay="1250"/>
                            </p:stCondLst>
                            <p:childTnLst>
                              <p:par>
                                <p:cTn id="12" presetID="10" presetClass="entr" presetSubtype="0" fill="hold" nodeType="afterEffect">
                                  <p:stCondLst>
                                    <p:cond delay="6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22" presetClass="exit" presetSubtype="4" fill="hold" grpId="1" nodeType="withEffect">
                                  <p:stCondLst>
                                    <p:cond delay="6000"/>
                                  </p:stCondLst>
                                  <p:childTnLst>
                                    <p:animEffect transition="out" filter="wipe(down)">
                                      <p:cBhvr>
                                        <p:cTn id="16" dur="500"/>
                                        <p:tgtEl>
                                          <p:spTgt spid="3">
                                            <p:txEl>
                                              <p:pRg st="0" end="0"/>
                                            </p:txEl>
                                          </p:spTgt>
                                        </p:tgtEl>
                                      </p:cBhvr>
                                    </p:animEffect>
                                    <p:set>
                                      <p:cBhvr>
                                        <p:cTn id="17" dur="1" fill="hold">
                                          <p:stCondLst>
                                            <p:cond delay="499"/>
                                          </p:stCondLst>
                                        </p:cTn>
                                        <p:tgtEl>
                                          <p:spTgt spid="3">
                                            <p:txEl>
                                              <p:pRg st="0" end="0"/>
                                            </p:txEl>
                                          </p:spTgt>
                                        </p:tgtEl>
                                        <p:attrNameLst>
                                          <p:attrName>style.visibility</p:attrName>
                                        </p:attrNameLst>
                                      </p:cBhvr>
                                      <p:to>
                                        <p:strVal val="hidden"/>
                                      </p:to>
                                    </p:set>
                                  </p:childTnLst>
                                </p:cTn>
                              </p:par>
                            </p:childTnLst>
                          </p:cTn>
                        </p:par>
                        <p:par>
                          <p:cTn id="18" fill="hold">
                            <p:stCondLst>
                              <p:cond delay="7750"/>
                            </p:stCondLst>
                            <p:childTnLst>
                              <p:par>
                                <p:cTn id="19" presetID="10" presetClass="entr" presetSubtype="0" fill="hold" nodeType="afterEffect">
                                  <p:stCondLst>
                                    <p:cond delay="27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1000"/>
                            </p:stCondLst>
                            <p:childTnLst>
                              <p:par>
                                <p:cTn id="23" presetID="10" presetClass="entr" presetSubtype="0" fill="hold" nodeType="afterEffect">
                                  <p:stCondLst>
                                    <p:cond delay="27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4250"/>
                            </p:stCondLst>
                            <p:childTnLst>
                              <p:par>
                                <p:cTn id="27" presetID="10" presetClass="entr" presetSubtype="0" fill="hold" nodeType="afterEffect">
                                  <p:stCondLst>
                                    <p:cond delay="275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17500"/>
                            </p:stCondLst>
                            <p:childTnLst>
                              <p:par>
                                <p:cTn id="31" presetID="10" presetClass="entr" presetSubtype="0" fill="hold" nodeType="afterEffect">
                                  <p:stCondLst>
                                    <p:cond delay="275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BDB648-4B55-467F-8C8F-458049C4B5A0}"/>
              </a:ext>
            </a:extLst>
          </p:cNvPr>
          <p:cNvSpPr>
            <a:spLocks noGrp="1"/>
          </p:cNvSpPr>
          <p:nvPr>
            <p:ph type="title"/>
          </p:nvPr>
        </p:nvSpPr>
        <p:spPr/>
        <p:txBody>
          <a:bodyPr/>
          <a:lstStyle/>
          <a:p>
            <a:r>
              <a:rPr lang="ru-RU" dirty="0"/>
              <a:t>Почему аппроксимация всегда возможна?</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366DEE4A-DAC1-4CF3-9959-B2C2E1A73C0A}"/>
                  </a:ext>
                </a:extLst>
              </p:cNvPr>
              <p:cNvSpPr>
                <a:spLocks noGrp="1"/>
              </p:cNvSpPr>
              <p:nvPr>
                <p:ph idx="1"/>
              </p:nvPr>
            </p:nvSpPr>
            <p:spPr>
              <a:xfrm>
                <a:off x="677335" y="1930400"/>
                <a:ext cx="9330732" cy="4227119"/>
              </a:xfrm>
            </p:spPr>
            <p:txBody>
              <a:bodyPr>
                <a:normAutofit fontScale="92500"/>
              </a:bodyPr>
              <a:lstStyle/>
              <a:p>
                <a:pPr marL="0" indent="0" algn="just">
                  <a:buNone/>
                </a:pPr>
                <a:r>
                  <a:rPr lang="ru-RU" dirty="0"/>
                  <a:t>В общем случае </a:t>
                </a:r>
                <a:r>
                  <a:rPr lang="ru-RU" b="1" dirty="0"/>
                  <a:t>задача аппроксимации </a:t>
                </a:r>
                <a:r>
                  <a:rPr lang="ru-RU" dirty="0"/>
                  <a:t>состоит в следующем: требуется максимально точно приблизить некоторый элемент </a:t>
                </a:r>
                <a14:m>
                  <m:oMath xmlns:m="http://schemas.openxmlformats.org/officeDocument/2006/math">
                    <m:r>
                      <a:rPr lang="ru-RU" i="1">
                        <a:latin typeface="Cambria Math" panose="02040503050406030204" pitchFamily="18" charset="0"/>
                      </a:rPr>
                      <m:t>𝑥</m:t>
                    </m:r>
                    <m:r>
                      <a:rPr lang="ru-RU" i="1">
                        <a:latin typeface="Cambria Math" panose="02040503050406030204" pitchFamily="18" charset="0"/>
                      </a:rPr>
                      <m:t>∈Х</m:t>
                    </m:r>
                  </m:oMath>
                </a14:m>
                <a:r>
                  <a:rPr lang="ru-RU" dirty="0"/>
                  <a:t> элементами пространства </a:t>
                </a:r>
                <a14:m>
                  <m:oMath xmlns:m="http://schemas.openxmlformats.org/officeDocument/2006/math">
                    <m:r>
                      <a:rPr lang="ru-RU" i="1">
                        <a:latin typeface="Cambria Math" panose="02040503050406030204" pitchFamily="18" charset="0"/>
                      </a:rPr>
                      <m:t>𝐹</m:t>
                    </m:r>
                    <m:r>
                      <a:rPr lang="ru-RU" i="1">
                        <a:latin typeface="Cambria Math" panose="02040503050406030204" pitchFamily="18" charset="0"/>
                      </a:rPr>
                      <m:t>⊂Х, </m:t>
                    </m:r>
                    <m:r>
                      <a:rPr lang="ru-RU" i="1">
                        <a:latin typeface="Cambria Math" panose="02040503050406030204" pitchFamily="18" charset="0"/>
                      </a:rPr>
                      <m:t>𝑥</m:t>
                    </m:r>
                    <m:r>
                      <a:rPr lang="ru-RU" i="1">
                        <a:latin typeface="Cambria Math" panose="02040503050406030204" pitchFamily="18" charset="0"/>
                      </a:rPr>
                      <m:t>∉</m:t>
                    </m:r>
                    <m:r>
                      <a:rPr lang="ru-RU" i="1">
                        <a:latin typeface="Cambria Math" panose="02040503050406030204" pitchFamily="18" charset="0"/>
                      </a:rPr>
                      <m:t>𝐹</m:t>
                    </m:r>
                  </m:oMath>
                </a14:m>
                <a:r>
                  <a:rPr lang="ru-RU" dirty="0"/>
                  <a:t>. Качество приближения оценивается по тому, насколько малым оказывается расстояние от элемента </a:t>
                </a:r>
                <a14:m>
                  <m:oMath xmlns:m="http://schemas.openxmlformats.org/officeDocument/2006/math">
                    <m:r>
                      <a:rPr lang="ru-RU" i="1">
                        <a:latin typeface="Cambria Math" panose="02040503050406030204" pitchFamily="18" charset="0"/>
                      </a:rPr>
                      <m:t>𝑥</m:t>
                    </m:r>
                    <m:r>
                      <a:rPr lang="ru-RU" i="1">
                        <a:latin typeface="Cambria Math" panose="02040503050406030204" pitchFamily="18" charset="0"/>
                      </a:rPr>
                      <m:t>∈Х</m:t>
                    </m:r>
                  </m:oMath>
                </a14:m>
                <a:r>
                  <a:rPr lang="ru-RU" dirty="0"/>
                  <a:t> до элемента </a:t>
                </a:r>
                <a14:m>
                  <m:oMath xmlns:m="http://schemas.openxmlformats.org/officeDocument/2006/math">
                    <m:r>
                      <a:rPr lang="ru-RU" i="1">
                        <a:latin typeface="Cambria Math" panose="02040503050406030204" pitchFamily="18" charset="0"/>
                      </a:rPr>
                      <m:t>𝑢</m:t>
                    </m:r>
                    <m:r>
                      <a:rPr lang="ru-RU" i="1">
                        <a:latin typeface="Cambria Math" panose="02040503050406030204" pitchFamily="18" charset="0"/>
                      </a:rPr>
                      <m:t>∈</m:t>
                    </m:r>
                  </m:oMath>
                </a14:m>
                <a:r>
                  <a:rPr lang="ru-RU" dirty="0"/>
                  <a:t> </a:t>
                </a:r>
                <a14:m>
                  <m:oMath xmlns:m="http://schemas.openxmlformats.org/officeDocument/2006/math">
                    <m:r>
                      <a:rPr lang="ru-RU" i="1">
                        <a:latin typeface="Cambria Math" panose="02040503050406030204" pitchFamily="18" charset="0"/>
                      </a:rPr>
                      <m:t>𝐹</m:t>
                    </m:r>
                  </m:oMath>
                </a14:m>
                <a:r>
                  <a:rPr lang="ru-RU" dirty="0"/>
                  <a:t>, наиболее близкого к </a:t>
                </a:r>
                <a14:m>
                  <m:oMath xmlns:m="http://schemas.openxmlformats.org/officeDocument/2006/math">
                    <m:r>
                      <a:rPr lang="ru-RU" i="1">
                        <a:latin typeface="Cambria Math" panose="02040503050406030204" pitchFamily="18" charset="0"/>
                      </a:rPr>
                      <m:t>𝑥</m:t>
                    </m:r>
                  </m:oMath>
                </a14:m>
                <a:r>
                  <a:rPr lang="ru-RU" dirty="0"/>
                  <a:t>; само же это расстояние выражается формулой:</a:t>
                </a: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𝜌</m:t>
                      </m:r>
                      <m:d>
                        <m:dPr>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r>
                            <a:rPr lang="ru-RU" i="1">
                              <a:latin typeface="Cambria Math" panose="02040503050406030204" pitchFamily="18" charset="0"/>
                            </a:rPr>
                            <m:t>𝐹</m:t>
                          </m:r>
                        </m:e>
                      </m:d>
                      <m:r>
                        <a:rPr lang="en-US" i="1">
                          <a:latin typeface="Cambria Math" panose="02040503050406030204" pitchFamily="18" charset="0"/>
                        </a:rPr>
                        <m:t>=</m:t>
                      </m:r>
                      <m:sSub>
                        <m:sSubPr>
                          <m:ctrlPr>
                            <a:rPr lang="ru-RU" i="1">
                              <a:latin typeface="Cambria Math" panose="02040503050406030204" pitchFamily="18" charset="0"/>
                            </a:rPr>
                          </m:ctrlPr>
                        </m:sSubPr>
                        <m:e>
                          <m:r>
                            <m:rPr>
                              <m:nor/>
                            </m:rPr>
                            <a:rPr lang="en-US"/>
                            <m:t>inf</m:t>
                          </m:r>
                        </m:e>
                        <m:sub>
                          <m:r>
                            <a:rPr lang="ru-RU" i="1">
                              <a:latin typeface="Cambria Math" panose="02040503050406030204" pitchFamily="18" charset="0"/>
                            </a:rPr>
                            <m:t>𝑢</m:t>
                          </m:r>
                          <m:r>
                            <a:rPr lang="en-US" i="1">
                              <a:latin typeface="Cambria Math" panose="02040503050406030204" pitchFamily="18" charset="0"/>
                            </a:rPr>
                            <m:t>∈</m:t>
                          </m:r>
                          <m:r>
                            <a:rPr lang="ru-RU" i="1">
                              <a:latin typeface="Cambria Math" panose="02040503050406030204" pitchFamily="18" charset="0"/>
                            </a:rPr>
                            <m:t>𝐹</m:t>
                          </m:r>
                        </m:sub>
                      </m:sSub>
                      <m:d>
                        <m:dPr>
                          <m:begChr m:val="‖"/>
                          <m:endChr m:val="‖"/>
                          <m:ctrlPr>
                            <a:rPr lang="ru-RU" i="1">
                              <a:latin typeface="Cambria Math" panose="02040503050406030204" pitchFamily="18" charset="0"/>
                            </a:rPr>
                          </m:ctrlPr>
                        </m:dPr>
                        <m:e>
                          <m:r>
                            <a:rPr lang="ru-RU" i="1">
                              <a:latin typeface="Cambria Math" panose="02040503050406030204" pitchFamily="18" charset="0"/>
                            </a:rPr>
                            <m:t>𝑥</m:t>
                          </m:r>
                          <m:r>
                            <a:rPr lang="en-US" i="1">
                              <a:latin typeface="Cambria Math" panose="02040503050406030204" pitchFamily="18" charset="0"/>
                            </a:rPr>
                            <m:t>−</m:t>
                          </m:r>
                          <m:r>
                            <a:rPr lang="ru-RU" i="1">
                              <a:latin typeface="Cambria Math" panose="02040503050406030204" pitchFamily="18" charset="0"/>
                            </a:rPr>
                            <m:t>𝑢</m:t>
                          </m:r>
                        </m:e>
                      </m:d>
                      <m:r>
                        <a:rPr lang="en-US" i="1">
                          <a:latin typeface="Cambria Math" panose="02040503050406030204" pitchFamily="18" charset="0"/>
                        </a:rPr>
                        <m:t>.</m:t>
                      </m:r>
                    </m:oMath>
                  </m:oMathPara>
                </a14:m>
                <a:endParaRPr lang="ru-RU" dirty="0"/>
              </a:p>
              <a:p>
                <a:pPr marL="0" indent="0" algn="just">
                  <a:buNone/>
                </a:pPr>
                <a:r>
                  <a:rPr lang="ru-RU" dirty="0"/>
                  <a:t>Нашем случае задача </a:t>
                </a:r>
                <a:r>
                  <a:rPr lang="ru-RU" b="1" dirty="0"/>
                  <a:t>аппроксимации функции </a:t>
                </a:r>
                <a14:m>
                  <m:oMath xmlns:m="http://schemas.openxmlformats.org/officeDocument/2006/math">
                    <m:r>
                      <a:rPr lang="ru-RU" b="1" i="1">
                        <a:latin typeface="Cambria Math" panose="02040503050406030204" pitchFamily="18" charset="0"/>
                      </a:rPr>
                      <m:t>𝝋</m:t>
                    </m:r>
                  </m:oMath>
                </a14:m>
                <a:r>
                  <a:rPr lang="ru-RU" b="1" dirty="0"/>
                  <a:t> системой «базисных потенциалов»</a:t>
                </a:r>
                <a:r>
                  <a:rPr lang="ru-RU" dirty="0"/>
                  <a:t>:</a:t>
                </a:r>
              </a:p>
              <a:p>
                <a:pPr algn="just"/>
                <a:r>
                  <a:rPr lang="ru-RU" b="1" dirty="0"/>
                  <a:t>Всегда имеет решение</a:t>
                </a:r>
                <a:r>
                  <a:rPr lang="ru-RU" dirty="0"/>
                  <a:t>, т. к. на практике всегда приходится брать конечную систему функций, а потому исходная функция приближается конечномерным пространством, в котором элемент наилучшего приближения однозначно существует;</a:t>
                </a:r>
              </a:p>
              <a:p>
                <a:pPr algn="just"/>
                <a:r>
                  <a:rPr lang="ru-RU" b="1" dirty="0"/>
                  <a:t>Всегда имеет единственное решение</a:t>
                </a:r>
                <a:r>
                  <a:rPr lang="ru-RU" dirty="0"/>
                  <a:t>, т. к. аппроксимация производится в строго нормированном пространстве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oMath>
                </a14:m>
                <a:r>
                  <a:rPr lang="ru-RU" dirty="0"/>
                  <a:t>. Из того, что пространство</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oMath>
                </a14:m>
                <a:r>
                  <a:rPr lang="ru-RU" dirty="0"/>
                  <a:t>является гильбертовым, следует, что наилучшим приближением элемента </a:t>
                </a:r>
                <a14:m>
                  <m:oMath xmlns:m="http://schemas.openxmlformats.org/officeDocument/2006/math">
                    <m:r>
                      <a:rPr lang="ru-RU" i="1">
                        <a:latin typeface="Cambria Math" panose="02040503050406030204" pitchFamily="18" charset="0"/>
                      </a:rPr>
                      <m:t>𝑥</m:t>
                    </m:r>
                    <m:r>
                      <a:rPr lang="ru-RU" i="1">
                        <a:latin typeface="Cambria Math" panose="02040503050406030204" pitchFamily="18" charset="0"/>
                      </a:rPr>
                      <m:t>∈</m:t>
                    </m:r>
                  </m:oMath>
                </a14:m>
                <a:r>
                  <a:rPr lang="ru-RU" dirty="0"/>
                  <a:t>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oMath>
                </a14:m>
                <a:r>
                  <a:rPr lang="ru-RU" dirty="0"/>
                  <a:t> является его проекция на линейную оболочку системы базисных потенциалов.</a:t>
                </a:r>
              </a:p>
            </p:txBody>
          </p:sp>
        </mc:Choice>
        <mc:Fallback xmlns="">
          <p:sp>
            <p:nvSpPr>
              <p:cNvPr id="3" name="Объект 2">
                <a:extLst>
                  <a:ext uri="{FF2B5EF4-FFF2-40B4-BE49-F238E27FC236}">
                    <a16:creationId xmlns:a16="http://schemas.microsoft.com/office/drawing/2014/main" id="{366DEE4A-DAC1-4CF3-9959-B2C2E1A73C0A}"/>
                  </a:ext>
                </a:extLst>
              </p:cNvPr>
              <p:cNvSpPr>
                <a:spLocks noGrp="1" noRot="1" noChangeAspect="1" noMove="1" noResize="1" noEditPoints="1" noAdjustHandles="1" noChangeArrowheads="1" noChangeShapeType="1" noTextEdit="1"/>
              </p:cNvSpPr>
              <p:nvPr>
                <p:ph idx="1"/>
              </p:nvPr>
            </p:nvSpPr>
            <p:spPr>
              <a:xfrm>
                <a:off x="677335" y="1930400"/>
                <a:ext cx="9330732" cy="4227119"/>
              </a:xfrm>
              <a:blipFill>
                <a:blip r:embed="rId2"/>
                <a:stretch>
                  <a:fillRect l="-392" t="-577" r="-457"/>
                </a:stretch>
              </a:blipFill>
            </p:spPr>
            <p:txBody>
              <a:bodyPr/>
              <a:lstStyle/>
              <a:p>
                <a:r>
                  <a:rPr lang="ru-RU">
                    <a:noFill/>
                  </a:rPr>
                  <a:t> </a:t>
                </a:r>
              </a:p>
            </p:txBody>
          </p:sp>
        </mc:Fallback>
      </mc:AlternateContent>
    </p:spTree>
    <p:extLst>
      <p:ext uri="{BB962C8B-B14F-4D97-AF65-F5344CB8AC3E}">
        <p14:creationId xmlns:p14="http://schemas.microsoft.com/office/powerpoint/2010/main" val="918087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03C037-23A7-402F-95D6-775E3546BE33}"/>
              </a:ext>
            </a:extLst>
          </p:cNvPr>
          <p:cNvSpPr>
            <a:spLocks noGrp="1"/>
          </p:cNvSpPr>
          <p:nvPr>
            <p:ph type="title"/>
          </p:nvPr>
        </p:nvSpPr>
        <p:spPr>
          <a:xfrm>
            <a:off x="383720" y="156238"/>
            <a:ext cx="8596668" cy="1320800"/>
          </a:xfrm>
        </p:spPr>
        <p:txBody>
          <a:bodyPr>
            <a:normAutofit fontScale="90000"/>
          </a:bodyPr>
          <a:lstStyle/>
          <a:p>
            <a:r>
              <a:rPr lang="ru-RU" dirty="0"/>
              <a:t>Существование наборов точек, дающих машинный ноль при аппроксимации или никогда не дающих</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85A08E35-D406-49A2-B009-B61B5C0E57FD}"/>
                  </a:ext>
                </a:extLst>
              </p:cNvPr>
              <p:cNvSpPr>
                <a:spLocks noGrp="1"/>
              </p:cNvSpPr>
              <p:nvPr>
                <p:ph idx="1"/>
              </p:nvPr>
            </p:nvSpPr>
            <p:spPr>
              <a:xfrm>
                <a:off x="677334" y="2160589"/>
                <a:ext cx="8214996" cy="3913040"/>
              </a:xfrm>
            </p:spPr>
            <p:txBody>
              <a:bodyPr>
                <a:normAutofit fontScale="85000" lnSpcReduction="10000"/>
              </a:bodyPr>
              <a:lstStyle/>
              <a:p>
                <a:pPr marL="0" indent="0" algn="just">
                  <a:buNone/>
                </a:pPr>
                <a:r>
                  <a:rPr lang="ru-RU" dirty="0"/>
                  <a:t>При тестировании программы, в среднем, только три раза из пяти программа завершалась удачно и выдавала графики, подобные графикам предыдущего пункта. В остальных случаях программа «вылетала» по неизвестным причинам; к этим причинам можно отнести недочёты в самой программе, которые в связи с особенностями среды программирования очень тяжело отлаживаются, но, как оказалось, почти всегда это происходило потому, что на некоторых последовательностях точек (вблизи каких-то кривых) аппроксимация достигала машинного нуля, а из-за этого функция </a:t>
                </a:r>
                <a:endParaRPr lang="ru-RU" dirty="0">
                  <a:effectLst/>
                </a:endParaRP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𝜗</m:t>
                      </m:r>
                      <m:d>
                        <m:dPr>
                          <m:ctrlPr>
                            <a:rPr lang="ru-RU" i="1">
                              <a:latin typeface="Cambria Math" panose="02040503050406030204" pitchFamily="18" charset="0"/>
                            </a:rPr>
                          </m:ctrlPr>
                        </m:dPr>
                        <m:e>
                          <m:r>
                            <a:rPr lang="en-US" i="1">
                              <a:latin typeface="Cambria Math" panose="02040503050406030204" pitchFamily="18" charset="0"/>
                            </a:rPr>
                            <m:t>𝑟𝑎𝑑𝑖𝑢𝑠</m:t>
                          </m:r>
                        </m:e>
                      </m:d>
                      <m:r>
                        <a:rPr lang="en-US" i="1">
                          <a:latin typeface="Cambria Math" panose="02040503050406030204" pitchFamily="18" charset="0"/>
                        </a:rPr>
                        <m:t>=</m:t>
                      </m:r>
                      <m:sSub>
                        <m:sSubPr>
                          <m:ctrlPr>
                            <a:rPr lang="ru-RU" i="1">
                              <a:latin typeface="Cambria Math" panose="02040503050406030204" pitchFamily="18" charset="0"/>
                            </a:rPr>
                          </m:ctrlPr>
                        </m:sSubPr>
                        <m:e>
                          <m:r>
                            <m:rPr>
                              <m:nor/>
                            </m:rPr>
                            <a:rPr lang="en-US"/>
                            <m:t>log</m:t>
                          </m:r>
                        </m:e>
                        <m:sub>
                          <m:r>
                            <a:rPr lang="en-US" i="1">
                              <a:latin typeface="Cambria Math" panose="02040503050406030204" pitchFamily="18" charset="0"/>
                            </a:rPr>
                            <m:t>10</m:t>
                          </m:r>
                        </m:sub>
                      </m:sSub>
                      <m:sSubSup>
                        <m:sSubSupPr>
                          <m:ctrlPr>
                            <a:rPr lang="ru-RU" i="1">
                              <a:latin typeface="Cambria Math" panose="02040503050406030204" pitchFamily="18" charset="0"/>
                            </a:rPr>
                          </m:ctrlPr>
                        </m:sSubSup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en-US"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en-US"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en-US"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up>
                          <m:r>
                            <a:rPr lang="en-US" i="1">
                              <a:latin typeface="Cambria Math" panose="02040503050406030204" pitchFamily="18" charset="0"/>
                            </a:rPr>
                            <m:t>𝑟𝑎𝑑𝑖𝑢𝑠</m:t>
                          </m:r>
                        </m:sup>
                      </m:sSubSup>
                    </m:oMath>
                  </m:oMathPara>
                </a14:m>
                <a:endParaRPr lang="ru-RU" dirty="0">
                  <a:effectLst/>
                </a:endParaRPr>
              </a:p>
              <a:p>
                <a:pPr marL="0" indent="0" algn="just">
                  <a:buNone/>
                </a:pPr>
                <a:r>
                  <a:rPr lang="ru-RU" dirty="0"/>
                  <a:t>достигала значения </a:t>
                </a:r>
                <a14:m>
                  <m:oMath xmlns:m="http://schemas.openxmlformats.org/officeDocument/2006/math">
                    <m:r>
                      <a:rPr lang="ru-RU" i="1">
                        <a:latin typeface="Cambria Math" panose="02040503050406030204" pitchFamily="18" charset="0"/>
                      </a:rPr>
                      <m:t>−∞</m:t>
                    </m:r>
                  </m:oMath>
                </a14:m>
                <a:r>
                  <a:rPr lang="ru-RU" dirty="0"/>
                  <a:t> для некоторых последовательностей точек, лежащих вблизи кривой какого-то радиуса. Разумеется, невозможно на реальном рисунке изобразить ломанную, одна или несколько вершин которой лежат в бесконечности, но в единичных случаях находились последовательности точек, в которых аппроксимация достигала значений около 2.53434e-086 или даже 1.72193e-317, причём подобные результаты имели место для разных кривых и разных граничных функций.</a:t>
                </a:r>
              </a:p>
            </p:txBody>
          </p:sp>
        </mc:Choice>
        <mc:Fallback xmlns="">
          <p:sp>
            <p:nvSpPr>
              <p:cNvPr id="3" name="Объект 2">
                <a:extLst>
                  <a:ext uri="{FF2B5EF4-FFF2-40B4-BE49-F238E27FC236}">
                    <a16:creationId xmlns:a16="http://schemas.microsoft.com/office/drawing/2014/main" id="{85A08E35-D406-49A2-B009-B61B5C0E57FD}"/>
                  </a:ext>
                </a:extLst>
              </p:cNvPr>
              <p:cNvSpPr>
                <a:spLocks noGrp="1" noRot="1" noChangeAspect="1" noMove="1" noResize="1" noEditPoints="1" noAdjustHandles="1" noChangeArrowheads="1" noChangeShapeType="1" noTextEdit="1"/>
              </p:cNvSpPr>
              <p:nvPr>
                <p:ph idx="1"/>
              </p:nvPr>
            </p:nvSpPr>
            <p:spPr>
              <a:xfrm>
                <a:off x="677334" y="2160589"/>
                <a:ext cx="8214996" cy="3913040"/>
              </a:xfrm>
              <a:blipFill>
                <a:blip r:embed="rId2"/>
                <a:stretch>
                  <a:fillRect l="-297" t="-779" r="-223"/>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86392DC4-87CE-481C-B499-17BE26E56B51}"/>
              </a:ext>
            </a:extLst>
          </p:cNvPr>
          <p:cNvPicPr>
            <a:picLocks noChangeAspect="1"/>
          </p:cNvPicPr>
          <p:nvPr/>
        </p:nvPicPr>
        <p:blipFill>
          <a:blip r:embed="rId3"/>
          <a:stretch>
            <a:fillRect/>
          </a:stretch>
        </p:blipFill>
        <p:spPr>
          <a:xfrm>
            <a:off x="393234" y="119319"/>
            <a:ext cx="7508138" cy="5605153"/>
          </a:xfrm>
          <a:prstGeom prst="rect">
            <a:avLst/>
          </a:prstGeom>
          <a:ln>
            <a:noFill/>
          </a:ln>
          <a:effectLst>
            <a:outerShdw blurRad="190500" algn="tl" rotWithShape="0">
              <a:srgbClr val="000000">
                <a:alpha val="70000"/>
              </a:srgbClr>
            </a:outerShdw>
          </a:effectLst>
        </p:spPr>
      </p:pic>
      <p:pic>
        <p:nvPicPr>
          <p:cNvPr id="5" name="Рисунок 4">
            <a:extLst>
              <a:ext uri="{FF2B5EF4-FFF2-40B4-BE49-F238E27FC236}">
                <a16:creationId xmlns:a16="http://schemas.microsoft.com/office/drawing/2014/main" id="{BDF5298E-FDF2-446A-9604-C26EF3D6BDD6}"/>
              </a:ext>
            </a:extLst>
          </p:cNvPr>
          <p:cNvPicPr>
            <a:picLocks noChangeAspect="1"/>
          </p:cNvPicPr>
          <p:nvPr/>
        </p:nvPicPr>
        <p:blipFill>
          <a:blip r:embed="rId4"/>
          <a:stretch>
            <a:fillRect/>
          </a:stretch>
        </p:blipFill>
        <p:spPr>
          <a:xfrm>
            <a:off x="159704" y="204570"/>
            <a:ext cx="5321155" cy="3902715"/>
          </a:xfrm>
          <a:prstGeom prst="rect">
            <a:avLst/>
          </a:prstGeom>
          <a:ln>
            <a:noFill/>
          </a:ln>
          <a:effectLst>
            <a:outerShdw blurRad="292100" dist="139700" dir="2700000" algn="tl" rotWithShape="0">
              <a:srgbClr val="333333">
                <a:alpha val="65000"/>
              </a:srgbClr>
            </a:outerShdw>
          </a:effectLst>
        </p:spPr>
      </p:pic>
      <p:pic>
        <p:nvPicPr>
          <p:cNvPr id="6" name="Рисунок 5">
            <a:extLst>
              <a:ext uri="{FF2B5EF4-FFF2-40B4-BE49-F238E27FC236}">
                <a16:creationId xmlns:a16="http://schemas.microsoft.com/office/drawing/2014/main" id="{DE262FEA-0826-4ABD-B34A-4C5639DAE6ED}"/>
              </a:ext>
            </a:extLst>
          </p:cNvPr>
          <p:cNvPicPr>
            <a:picLocks noChangeAspect="1"/>
          </p:cNvPicPr>
          <p:nvPr/>
        </p:nvPicPr>
        <p:blipFill>
          <a:blip r:embed="rId5"/>
          <a:stretch>
            <a:fillRect/>
          </a:stretch>
        </p:blipFill>
        <p:spPr>
          <a:xfrm>
            <a:off x="5593875" y="119319"/>
            <a:ext cx="6057900" cy="4543425"/>
          </a:xfrm>
          <a:prstGeom prst="rect">
            <a:avLst/>
          </a:prstGeom>
          <a:ln>
            <a:noFill/>
          </a:ln>
          <a:effectLst>
            <a:outerShdw blurRad="292100" dist="139700" dir="2700000" algn="tl" rotWithShape="0">
              <a:srgbClr val="333333">
                <a:alpha val="65000"/>
              </a:srgbClr>
            </a:outerShdw>
          </a:effectLst>
        </p:spPr>
      </p:pic>
      <p:pic>
        <p:nvPicPr>
          <p:cNvPr id="7" name="Рисунок 6">
            <a:extLst>
              <a:ext uri="{FF2B5EF4-FFF2-40B4-BE49-F238E27FC236}">
                <a16:creationId xmlns:a16="http://schemas.microsoft.com/office/drawing/2014/main" id="{0E56CF95-FD54-40B3-A1EE-C66B8A0763F8}"/>
              </a:ext>
            </a:extLst>
          </p:cNvPr>
          <p:cNvPicPr>
            <a:picLocks noChangeAspect="1"/>
          </p:cNvPicPr>
          <p:nvPr/>
        </p:nvPicPr>
        <p:blipFill>
          <a:blip r:embed="rId6"/>
          <a:stretch>
            <a:fillRect/>
          </a:stretch>
        </p:blipFill>
        <p:spPr>
          <a:xfrm>
            <a:off x="1094884" y="553729"/>
            <a:ext cx="7340199" cy="5346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2721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anim calcmode="lin" valueType="num">
                                      <p:cBhvr>
                                        <p:cTn id="8"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250"/>
                            </p:stCondLst>
                            <p:childTnLst>
                              <p:par>
                                <p:cTn id="11" presetID="42" presetClass="entr" presetSubtype="0" fill="hold" grpId="0" nodeType="afterEffect">
                                  <p:stCondLst>
                                    <p:cond delay="7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500"/>
                                        <p:tgtEl>
                                          <p:spTgt spid="3">
                                            <p:txEl>
                                              <p:pRg st="1" end="1"/>
                                            </p:txEl>
                                          </p:spTgt>
                                        </p:tgtEl>
                                      </p:cBhvr>
                                    </p:animEffect>
                                    <p:anim calcmode="lin" valueType="num">
                                      <p:cBhvr>
                                        <p:cTn id="14"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4500"/>
                            </p:stCondLst>
                            <p:childTnLst>
                              <p:par>
                                <p:cTn id="17" presetID="42" presetClass="entr" presetSubtype="0" fill="hold" grpId="0" nodeType="afterEffect">
                                  <p:stCondLst>
                                    <p:cond delay="75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500"/>
                                        <p:tgtEl>
                                          <p:spTgt spid="3">
                                            <p:txEl>
                                              <p:pRg st="2" end="2"/>
                                            </p:txEl>
                                          </p:spTgt>
                                        </p:tgtEl>
                                      </p:cBhvr>
                                    </p:animEffect>
                                    <p:anim calcmode="lin" valueType="num">
                                      <p:cBhvr>
                                        <p:cTn id="20" dur="1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6750"/>
                            </p:stCondLst>
                            <p:childTnLst>
                              <p:par>
                                <p:cTn id="23" presetID="53" presetClass="entr" presetSubtype="16" fill="hold" nodeType="afterEffect">
                                  <p:stCondLst>
                                    <p:cond delay="700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par>
                                <p:cTn id="28" presetID="26" presetClass="exit" presetSubtype="0" fill="hold" grpId="1" nodeType="withEffect">
                                  <p:stCondLst>
                                    <p:cond delay="7000"/>
                                  </p:stCondLst>
                                  <p:childTnLst>
                                    <p:animEffect transition="out" filter="wipe(down)">
                                      <p:cBhvr>
                                        <p:cTn id="29" dur="180" accel="50000">
                                          <p:stCondLst>
                                            <p:cond delay="1820"/>
                                          </p:stCondLst>
                                        </p:cTn>
                                        <p:tgtEl>
                                          <p:spTgt spid="3">
                                            <p:txEl>
                                              <p:pRg st="0" end="0"/>
                                            </p:txEl>
                                          </p:spTgt>
                                        </p:tgtEl>
                                      </p:cBhvr>
                                    </p:animEffect>
                                    <p:anim calcmode="lin" valueType="num">
                                      <p:cBhvr>
                                        <p:cTn id="30" dur="1822" tmFilter="0,0; 0.14,0.31; 0.43,0.73; 0.71,0.91; 1.0,1.0">
                                          <p:stCondLst>
                                            <p:cond delay="0"/>
                                          </p:stCondLst>
                                        </p:cTn>
                                        <p:tgtEl>
                                          <p:spTgt spid="3">
                                            <p:txEl>
                                              <p:pRg st="0" end="0"/>
                                            </p:txEl>
                                          </p:spTgt>
                                        </p:tgtEl>
                                        <p:attrNameLst>
                                          <p:attrName>ppt_x</p:attrName>
                                        </p:attrNameLst>
                                      </p:cBhvr>
                                      <p:tavLst>
                                        <p:tav tm="0">
                                          <p:val>
                                            <p:strVal val="ppt_x"/>
                                          </p:val>
                                        </p:tav>
                                        <p:tav tm="100000">
                                          <p:val>
                                            <p:strVal val="#ppt_x+0.25"/>
                                          </p:val>
                                        </p:tav>
                                      </p:tavLst>
                                    </p:anim>
                                    <p:anim calcmode="lin" valueType="num">
                                      <p:cBhvr>
                                        <p:cTn id="31" dur="178">
                                          <p:stCondLst>
                                            <p:cond delay="1822"/>
                                          </p:stCondLst>
                                        </p:cTn>
                                        <p:tgtEl>
                                          <p:spTgt spid="3">
                                            <p:txEl>
                                              <p:pRg st="0" end="0"/>
                                            </p:txEl>
                                          </p:spTgt>
                                        </p:tgtEl>
                                        <p:attrNameLst>
                                          <p:attrName>ppt_x</p:attrName>
                                        </p:attrNameLst>
                                      </p:cBhvr>
                                      <p:tavLst>
                                        <p:tav tm="0">
                                          <p:val>
                                            <p:strVal val="ppt_x"/>
                                          </p:val>
                                        </p:tav>
                                        <p:tav tm="100000">
                                          <p:val>
                                            <p:strVal val="ppt_x"/>
                                          </p:val>
                                        </p:tav>
                                      </p:tavLst>
                                    </p:anim>
                                    <p:anim calcmode="lin" valueType="num">
                                      <p:cBhvr>
                                        <p:cTn id="32" dur="664" tmFilter="0.0,0.0;0.25,0.07;0.50,0.2;0.75,0.467;1.0,1.0">
                                          <p:stCondLst>
                                            <p:cond delay="0"/>
                                          </p:stCondLst>
                                        </p:cTn>
                                        <p:tgtEl>
                                          <p:spTgt spid="3">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3" dur="664" tmFilter="0, 0; 0.125,0.2665; 0.25,0.4; 0.375,0.465; 0.5,0.5;  0.625,0.535; 0.75,0.6; 0.875,0.7335; 1,1">
                                          <p:stCondLst>
                                            <p:cond delay="664"/>
                                          </p:stCondLst>
                                        </p:cTn>
                                        <p:tgtEl>
                                          <p:spTgt spid="3">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4" dur="332" tmFilter="0, 0; 0.125,0.2665; 0.25,0.4; 0.375,0.465; 0.5,0.5;  0.625,0.535; 0.75,0.6; 0.875,0.7335; 1,1">
                                          <p:stCondLst>
                                            <p:cond delay="1324"/>
                                          </p:stCondLst>
                                        </p:cTn>
                                        <p:tgtEl>
                                          <p:spTgt spid="3">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5" dur="164" tmFilter="0, 0; 0.125,0.2665; 0.25,0.4; 0.375,0.465; 0.5,0.5;  0.625,0.535; 0.75,0.6; 0.875,0.7335; 1,1">
                                          <p:stCondLst>
                                            <p:cond delay="1656"/>
                                          </p:stCondLst>
                                        </p:cTn>
                                        <p:tgtEl>
                                          <p:spTgt spid="3">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6" dur="180" accel="50000">
                                          <p:stCondLst>
                                            <p:cond delay="1820"/>
                                          </p:stCondLst>
                                        </p:cTn>
                                        <p:tgtEl>
                                          <p:spTgt spid="3">
                                            <p:txEl>
                                              <p:pRg st="0" end="0"/>
                                            </p:txEl>
                                          </p:spTgt>
                                        </p:tgtEl>
                                        <p:attrNameLst>
                                          <p:attrName>ppt_y</p:attrName>
                                        </p:attrNameLst>
                                      </p:cBhvr>
                                      <p:tavLst>
                                        <p:tav tm="0">
                                          <p:val>
                                            <p:strVal val="ppt_y"/>
                                          </p:val>
                                        </p:tav>
                                        <p:tav tm="100000">
                                          <p:val>
                                            <p:strVal val="ppt_y+ppt_h"/>
                                          </p:val>
                                        </p:tav>
                                      </p:tavLst>
                                    </p:anim>
                                    <p:animScale>
                                      <p:cBhvr>
                                        <p:cTn id="37" dur="26">
                                          <p:stCondLst>
                                            <p:cond delay="620"/>
                                          </p:stCondLst>
                                        </p:cTn>
                                        <p:tgtEl>
                                          <p:spTgt spid="3">
                                            <p:txEl>
                                              <p:pRg st="0" end="0"/>
                                            </p:txEl>
                                          </p:spTgt>
                                        </p:tgtEl>
                                      </p:cBhvr>
                                      <p:to x="100000" y="60000"/>
                                    </p:animScale>
                                    <p:animScale>
                                      <p:cBhvr>
                                        <p:cTn id="38" dur="166" decel="50000">
                                          <p:stCondLst>
                                            <p:cond delay="646"/>
                                          </p:stCondLst>
                                        </p:cTn>
                                        <p:tgtEl>
                                          <p:spTgt spid="3">
                                            <p:txEl>
                                              <p:pRg st="0" end="0"/>
                                            </p:txEl>
                                          </p:spTgt>
                                        </p:tgtEl>
                                      </p:cBhvr>
                                      <p:to x="100000" y="100000"/>
                                    </p:animScale>
                                    <p:animScale>
                                      <p:cBhvr>
                                        <p:cTn id="39" dur="26">
                                          <p:stCondLst>
                                            <p:cond delay="1312"/>
                                          </p:stCondLst>
                                        </p:cTn>
                                        <p:tgtEl>
                                          <p:spTgt spid="3">
                                            <p:txEl>
                                              <p:pRg st="0" end="0"/>
                                            </p:txEl>
                                          </p:spTgt>
                                        </p:tgtEl>
                                      </p:cBhvr>
                                      <p:to x="100000" y="80000"/>
                                    </p:animScale>
                                    <p:animScale>
                                      <p:cBhvr>
                                        <p:cTn id="40" dur="166" decel="50000">
                                          <p:stCondLst>
                                            <p:cond delay="1338"/>
                                          </p:stCondLst>
                                        </p:cTn>
                                        <p:tgtEl>
                                          <p:spTgt spid="3">
                                            <p:txEl>
                                              <p:pRg st="0" end="0"/>
                                            </p:txEl>
                                          </p:spTgt>
                                        </p:tgtEl>
                                      </p:cBhvr>
                                      <p:to x="100000" y="100000"/>
                                    </p:animScale>
                                    <p:animScale>
                                      <p:cBhvr>
                                        <p:cTn id="41" dur="26">
                                          <p:stCondLst>
                                            <p:cond delay="1642"/>
                                          </p:stCondLst>
                                        </p:cTn>
                                        <p:tgtEl>
                                          <p:spTgt spid="3">
                                            <p:txEl>
                                              <p:pRg st="0" end="0"/>
                                            </p:txEl>
                                          </p:spTgt>
                                        </p:tgtEl>
                                      </p:cBhvr>
                                      <p:to x="100000" y="90000"/>
                                    </p:animScale>
                                    <p:animScale>
                                      <p:cBhvr>
                                        <p:cTn id="42" dur="166" decel="50000">
                                          <p:stCondLst>
                                            <p:cond delay="1668"/>
                                          </p:stCondLst>
                                        </p:cTn>
                                        <p:tgtEl>
                                          <p:spTgt spid="3">
                                            <p:txEl>
                                              <p:pRg st="0" end="0"/>
                                            </p:txEl>
                                          </p:spTgt>
                                        </p:tgtEl>
                                      </p:cBhvr>
                                      <p:to x="100000" y="100000"/>
                                    </p:animScale>
                                    <p:animScale>
                                      <p:cBhvr>
                                        <p:cTn id="43" dur="26">
                                          <p:stCondLst>
                                            <p:cond delay="1808"/>
                                          </p:stCondLst>
                                        </p:cTn>
                                        <p:tgtEl>
                                          <p:spTgt spid="3">
                                            <p:txEl>
                                              <p:pRg st="0" end="0"/>
                                            </p:txEl>
                                          </p:spTgt>
                                        </p:tgtEl>
                                      </p:cBhvr>
                                      <p:to x="100000" y="95000"/>
                                    </p:animScale>
                                    <p:animScale>
                                      <p:cBhvr>
                                        <p:cTn id="44" dur="166" decel="50000">
                                          <p:stCondLst>
                                            <p:cond delay="1834"/>
                                          </p:stCondLst>
                                        </p:cTn>
                                        <p:tgtEl>
                                          <p:spTgt spid="3">
                                            <p:txEl>
                                              <p:pRg st="0" end="0"/>
                                            </p:txEl>
                                          </p:spTgt>
                                        </p:tgtEl>
                                      </p:cBhvr>
                                      <p:to x="100000" y="100000"/>
                                    </p:animScale>
                                    <p:set>
                                      <p:cBhvr>
                                        <p:cTn id="45" dur="1" fill="hold">
                                          <p:stCondLst>
                                            <p:cond delay="1999"/>
                                          </p:stCondLst>
                                        </p:cTn>
                                        <p:tgtEl>
                                          <p:spTgt spid="3">
                                            <p:txEl>
                                              <p:pRg st="0" end="0"/>
                                            </p:txEl>
                                          </p:spTgt>
                                        </p:tgtEl>
                                        <p:attrNameLst>
                                          <p:attrName>style.visibility</p:attrName>
                                        </p:attrNameLst>
                                      </p:cBhvr>
                                      <p:to>
                                        <p:strVal val="hidden"/>
                                      </p:to>
                                    </p:set>
                                  </p:childTnLst>
                                </p:cTn>
                              </p:par>
                              <p:par>
                                <p:cTn id="46" presetID="26" presetClass="exit" presetSubtype="0" fill="hold" grpId="1" nodeType="withEffect">
                                  <p:stCondLst>
                                    <p:cond delay="7000"/>
                                  </p:stCondLst>
                                  <p:childTnLst>
                                    <p:animEffect transition="out" filter="wipe(down)">
                                      <p:cBhvr>
                                        <p:cTn id="47" dur="180" accel="50000">
                                          <p:stCondLst>
                                            <p:cond delay="1820"/>
                                          </p:stCondLst>
                                        </p:cTn>
                                        <p:tgtEl>
                                          <p:spTgt spid="3">
                                            <p:txEl>
                                              <p:pRg st="1" end="1"/>
                                            </p:txEl>
                                          </p:spTgt>
                                        </p:tgtEl>
                                      </p:cBhvr>
                                    </p:animEffect>
                                    <p:anim calcmode="lin" valueType="num">
                                      <p:cBhvr>
                                        <p:cTn id="48" dur="1822" tmFilter="0,0; 0.14,0.31; 0.43,0.73; 0.71,0.91; 1.0,1.0">
                                          <p:stCondLst>
                                            <p:cond delay="0"/>
                                          </p:stCondLst>
                                        </p:cTn>
                                        <p:tgtEl>
                                          <p:spTgt spid="3">
                                            <p:txEl>
                                              <p:pRg st="1" end="1"/>
                                            </p:txEl>
                                          </p:spTgt>
                                        </p:tgtEl>
                                        <p:attrNameLst>
                                          <p:attrName>ppt_x</p:attrName>
                                        </p:attrNameLst>
                                      </p:cBhvr>
                                      <p:tavLst>
                                        <p:tav tm="0">
                                          <p:val>
                                            <p:strVal val="ppt_x"/>
                                          </p:val>
                                        </p:tav>
                                        <p:tav tm="100000">
                                          <p:val>
                                            <p:strVal val="#ppt_x+0.25"/>
                                          </p:val>
                                        </p:tav>
                                      </p:tavLst>
                                    </p:anim>
                                    <p:anim calcmode="lin" valueType="num">
                                      <p:cBhvr>
                                        <p:cTn id="49" dur="178">
                                          <p:stCondLst>
                                            <p:cond delay="1822"/>
                                          </p:stCondLst>
                                        </p:cTn>
                                        <p:tgtEl>
                                          <p:spTgt spid="3">
                                            <p:txEl>
                                              <p:pRg st="1" end="1"/>
                                            </p:txEl>
                                          </p:spTgt>
                                        </p:tgtEl>
                                        <p:attrNameLst>
                                          <p:attrName>ppt_x</p:attrName>
                                        </p:attrNameLst>
                                      </p:cBhvr>
                                      <p:tavLst>
                                        <p:tav tm="0">
                                          <p:val>
                                            <p:strVal val="ppt_x"/>
                                          </p:val>
                                        </p:tav>
                                        <p:tav tm="100000">
                                          <p:val>
                                            <p:strVal val="ppt_x"/>
                                          </p:val>
                                        </p:tav>
                                      </p:tavLst>
                                    </p:anim>
                                    <p:anim calcmode="lin" valueType="num">
                                      <p:cBhvr>
                                        <p:cTn id="50" dur="664" tmFilter="0.0,0.0;0.25,0.07;0.50,0.2;0.75,0.467;1.0,1.0">
                                          <p:stCondLst>
                                            <p:cond delay="0"/>
                                          </p:stCondLst>
                                        </p:cTn>
                                        <p:tgtEl>
                                          <p:spTgt spid="3">
                                            <p:txEl>
                                              <p:pRg st="1" end="1"/>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1" dur="664" tmFilter="0, 0; 0.125,0.2665; 0.25,0.4; 0.375,0.465; 0.5,0.5;  0.625,0.535; 0.75,0.6; 0.875,0.7335; 1,1">
                                          <p:stCondLst>
                                            <p:cond delay="664"/>
                                          </p:stCondLst>
                                        </p:cTn>
                                        <p:tgtEl>
                                          <p:spTgt spid="3">
                                            <p:txEl>
                                              <p:pRg st="1" end="1"/>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2" dur="332" tmFilter="0, 0; 0.125,0.2665; 0.25,0.4; 0.375,0.465; 0.5,0.5;  0.625,0.535; 0.75,0.6; 0.875,0.7335; 1,1">
                                          <p:stCondLst>
                                            <p:cond delay="1324"/>
                                          </p:stCondLst>
                                        </p:cTn>
                                        <p:tgtEl>
                                          <p:spTgt spid="3">
                                            <p:txEl>
                                              <p:pRg st="1" end="1"/>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3" dur="164" tmFilter="0, 0; 0.125,0.2665; 0.25,0.4; 0.375,0.465; 0.5,0.5;  0.625,0.535; 0.75,0.6; 0.875,0.7335; 1,1">
                                          <p:stCondLst>
                                            <p:cond delay="1656"/>
                                          </p:stCondLst>
                                        </p:cTn>
                                        <p:tgtEl>
                                          <p:spTgt spid="3">
                                            <p:txEl>
                                              <p:pRg st="1" end="1"/>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4" dur="180" accel="50000">
                                          <p:stCondLst>
                                            <p:cond delay="1820"/>
                                          </p:stCondLst>
                                        </p:cTn>
                                        <p:tgtEl>
                                          <p:spTgt spid="3">
                                            <p:txEl>
                                              <p:pRg st="1" end="1"/>
                                            </p:txEl>
                                          </p:spTgt>
                                        </p:tgtEl>
                                        <p:attrNameLst>
                                          <p:attrName>ppt_y</p:attrName>
                                        </p:attrNameLst>
                                      </p:cBhvr>
                                      <p:tavLst>
                                        <p:tav tm="0">
                                          <p:val>
                                            <p:strVal val="ppt_y"/>
                                          </p:val>
                                        </p:tav>
                                        <p:tav tm="100000">
                                          <p:val>
                                            <p:strVal val="ppt_y+ppt_h"/>
                                          </p:val>
                                        </p:tav>
                                      </p:tavLst>
                                    </p:anim>
                                    <p:animScale>
                                      <p:cBhvr>
                                        <p:cTn id="55" dur="26">
                                          <p:stCondLst>
                                            <p:cond delay="620"/>
                                          </p:stCondLst>
                                        </p:cTn>
                                        <p:tgtEl>
                                          <p:spTgt spid="3">
                                            <p:txEl>
                                              <p:pRg st="1" end="1"/>
                                            </p:txEl>
                                          </p:spTgt>
                                        </p:tgtEl>
                                      </p:cBhvr>
                                      <p:to x="100000" y="60000"/>
                                    </p:animScale>
                                    <p:animScale>
                                      <p:cBhvr>
                                        <p:cTn id="56" dur="166" decel="50000">
                                          <p:stCondLst>
                                            <p:cond delay="646"/>
                                          </p:stCondLst>
                                        </p:cTn>
                                        <p:tgtEl>
                                          <p:spTgt spid="3">
                                            <p:txEl>
                                              <p:pRg st="1" end="1"/>
                                            </p:txEl>
                                          </p:spTgt>
                                        </p:tgtEl>
                                      </p:cBhvr>
                                      <p:to x="100000" y="100000"/>
                                    </p:animScale>
                                    <p:animScale>
                                      <p:cBhvr>
                                        <p:cTn id="57" dur="26">
                                          <p:stCondLst>
                                            <p:cond delay="1312"/>
                                          </p:stCondLst>
                                        </p:cTn>
                                        <p:tgtEl>
                                          <p:spTgt spid="3">
                                            <p:txEl>
                                              <p:pRg st="1" end="1"/>
                                            </p:txEl>
                                          </p:spTgt>
                                        </p:tgtEl>
                                      </p:cBhvr>
                                      <p:to x="100000" y="80000"/>
                                    </p:animScale>
                                    <p:animScale>
                                      <p:cBhvr>
                                        <p:cTn id="58" dur="166" decel="50000">
                                          <p:stCondLst>
                                            <p:cond delay="1338"/>
                                          </p:stCondLst>
                                        </p:cTn>
                                        <p:tgtEl>
                                          <p:spTgt spid="3">
                                            <p:txEl>
                                              <p:pRg st="1" end="1"/>
                                            </p:txEl>
                                          </p:spTgt>
                                        </p:tgtEl>
                                      </p:cBhvr>
                                      <p:to x="100000" y="100000"/>
                                    </p:animScale>
                                    <p:animScale>
                                      <p:cBhvr>
                                        <p:cTn id="59" dur="26">
                                          <p:stCondLst>
                                            <p:cond delay="1642"/>
                                          </p:stCondLst>
                                        </p:cTn>
                                        <p:tgtEl>
                                          <p:spTgt spid="3">
                                            <p:txEl>
                                              <p:pRg st="1" end="1"/>
                                            </p:txEl>
                                          </p:spTgt>
                                        </p:tgtEl>
                                      </p:cBhvr>
                                      <p:to x="100000" y="90000"/>
                                    </p:animScale>
                                    <p:animScale>
                                      <p:cBhvr>
                                        <p:cTn id="60" dur="166" decel="50000">
                                          <p:stCondLst>
                                            <p:cond delay="1668"/>
                                          </p:stCondLst>
                                        </p:cTn>
                                        <p:tgtEl>
                                          <p:spTgt spid="3">
                                            <p:txEl>
                                              <p:pRg st="1" end="1"/>
                                            </p:txEl>
                                          </p:spTgt>
                                        </p:tgtEl>
                                      </p:cBhvr>
                                      <p:to x="100000" y="100000"/>
                                    </p:animScale>
                                    <p:animScale>
                                      <p:cBhvr>
                                        <p:cTn id="61" dur="26">
                                          <p:stCondLst>
                                            <p:cond delay="1808"/>
                                          </p:stCondLst>
                                        </p:cTn>
                                        <p:tgtEl>
                                          <p:spTgt spid="3">
                                            <p:txEl>
                                              <p:pRg st="1" end="1"/>
                                            </p:txEl>
                                          </p:spTgt>
                                        </p:tgtEl>
                                      </p:cBhvr>
                                      <p:to x="100000" y="95000"/>
                                    </p:animScale>
                                    <p:animScale>
                                      <p:cBhvr>
                                        <p:cTn id="62" dur="166" decel="50000">
                                          <p:stCondLst>
                                            <p:cond delay="1834"/>
                                          </p:stCondLst>
                                        </p:cTn>
                                        <p:tgtEl>
                                          <p:spTgt spid="3">
                                            <p:txEl>
                                              <p:pRg st="1" end="1"/>
                                            </p:txEl>
                                          </p:spTgt>
                                        </p:tgtEl>
                                      </p:cBhvr>
                                      <p:to x="100000" y="100000"/>
                                    </p:animScale>
                                    <p:set>
                                      <p:cBhvr>
                                        <p:cTn id="63" dur="1" fill="hold">
                                          <p:stCondLst>
                                            <p:cond delay="1999"/>
                                          </p:stCondLst>
                                        </p:cTn>
                                        <p:tgtEl>
                                          <p:spTgt spid="3">
                                            <p:txEl>
                                              <p:pRg st="1" end="1"/>
                                            </p:txEl>
                                          </p:spTgt>
                                        </p:tgtEl>
                                        <p:attrNameLst>
                                          <p:attrName>style.visibility</p:attrName>
                                        </p:attrNameLst>
                                      </p:cBhvr>
                                      <p:to>
                                        <p:strVal val="hidden"/>
                                      </p:to>
                                    </p:set>
                                  </p:childTnLst>
                                </p:cTn>
                              </p:par>
                              <p:par>
                                <p:cTn id="64" presetID="26" presetClass="exit" presetSubtype="0" fill="hold" grpId="1" nodeType="withEffect">
                                  <p:stCondLst>
                                    <p:cond delay="7000"/>
                                  </p:stCondLst>
                                  <p:childTnLst>
                                    <p:animEffect transition="out" filter="wipe(down)">
                                      <p:cBhvr>
                                        <p:cTn id="65" dur="180" accel="50000">
                                          <p:stCondLst>
                                            <p:cond delay="1820"/>
                                          </p:stCondLst>
                                        </p:cTn>
                                        <p:tgtEl>
                                          <p:spTgt spid="3">
                                            <p:txEl>
                                              <p:pRg st="2" end="2"/>
                                            </p:txEl>
                                          </p:spTgt>
                                        </p:tgtEl>
                                      </p:cBhvr>
                                    </p:animEffect>
                                    <p:anim calcmode="lin" valueType="num">
                                      <p:cBhvr>
                                        <p:cTn id="66" dur="1822" tmFilter="0,0; 0.14,0.31; 0.43,0.73; 0.71,0.91; 1.0,1.0">
                                          <p:stCondLst>
                                            <p:cond delay="0"/>
                                          </p:stCondLst>
                                        </p:cTn>
                                        <p:tgtEl>
                                          <p:spTgt spid="3">
                                            <p:txEl>
                                              <p:pRg st="2" end="2"/>
                                            </p:txEl>
                                          </p:spTgt>
                                        </p:tgtEl>
                                        <p:attrNameLst>
                                          <p:attrName>ppt_x</p:attrName>
                                        </p:attrNameLst>
                                      </p:cBhvr>
                                      <p:tavLst>
                                        <p:tav tm="0">
                                          <p:val>
                                            <p:strVal val="ppt_x"/>
                                          </p:val>
                                        </p:tav>
                                        <p:tav tm="100000">
                                          <p:val>
                                            <p:strVal val="#ppt_x+0.25"/>
                                          </p:val>
                                        </p:tav>
                                      </p:tavLst>
                                    </p:anim>
                                    <p:anim calcmode="lin" valueType="num">
                                      <p:cBhvr>
                                        <p:cTn id="67" dur="178">
                                          <p:stCondLst>
                                            <p:cond delay="1822"/>
                                          </p:stCondLst>
                                        </p:cTn>
                                        <p:tgtEl>
                                          <p:spTgt spid="3">
                                            <p:txEl>
                                              <p:pRg st="2" end="2"/>
                                            </p:txEl>
                                          </p:spTgt>
                                        </p:tgtEl>
                                        <p:attrNameLst>
                                          <p:attrName>ppt_x</p:attrName>
                                        </p:attrNameLst>
                                      </p:cBhvr>
                                      <p:tavLst>
                                        <p:tav tm="0">
                                          <p:val>
                                            <p:strVal val="ppt_x"/>
                                          </p:val>
                                        </p:tav>
                                        <p:tav tm="100000">
                                          <p:val>
                                            <p:strVal val="ppt_x"/>
                                          </p:val>
                                        </p:tav>
                                      </p:tavLst>
                                    </p:anim>
                                    <p:anim calcmode="lin" valueType="num">
                                      <p:cBhvr>
                                        <p:cTn id="68" dur="664" tmFilter="0.0,0.0;0.25,0.07;0.50,0.2;0.75,0.467;1.0,1.0">
                                          <p:stCondLst>
                                            <p:cond delay="0"/>
                                          </p:stCondLst>
                                        </p:cTn>
                                        <p:tgtEl>
                                          <p:spTgt spid="3">
                                            <p:txEl>
                                              <p:pRg st="2" end="2"/>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69" dur="664" tmFilter="0, 0; 0.125,0.2665; 0.25,0.4; 0.375,0.465; 0.5,0.5;  0.625,0.535; 0.75,0.6; 0.875,0.7335; 1,1">
                                          <p:stCondLst>
                                            <p:cond delay="664"/>
                                          </p:stCondLst>
                                        </p:cTn>
                                        <p:tgtEl>
                                          <p:spTgt spid="3">
                                            <p:txEl>
                                              <p:pRg st="2" end="2"/>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0" dur="332" tmFilter="0, 0; 0.125,0.2665; 0.25,0.4; 0.375,0.465; 0.5,0.5;  0.625,0.535; 0.75,0.6; 0.875,0.7335; 1,1">
                                          <p:stCondLst>
                                            <p:cond delay="1324"/>
                                          </p:stCondLst>
                                        </p:cTn>
                                        <p:tgtEl>
                                          <p:spTgt spid="3">
                                            <p:txEl>
                                              <p:pRg st="2" end="2"/>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1" dur="164" tmFilter="0, 0; 0.125,0.2665; 0.25,0.4; 0.375,0.465; 0.5,0.5;  0.625,0.535; 0.75,0.6; 0.875,0.7335; 1,1">
                                          <p:stCondLst>
                                            <p:cond delay="1656"/>
                                          </p:stCondLst>
                                        </p:cTn>
                                        <p:tgtEl>
                                          <p:spTgt spid="3">
                                            <p:txEl>
                                              <p:pRg st="2" end="2"/>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2" dur="180" accel="50000">
                                          <p:stCondLst>
                                            <p:cond delay="1820"/>
                                          </p:stCondLst>
                                        </p:cTn>
                                        <p:tgtEl>
                                          <p:spTgt spid="3">
                                            <p:txEl>
                                              <p:pRg st="2" end="2"/>
                                            </p:txEl>
                                          </p:spTgt>
                                        </p:tgtEl>
                                        <p:attrNameLst>
                                          <p:attrName>ppt_y</p:attrName>
                                        </p:attrNameLst>
                                      </p:cBhvr>
                                      <p:tavLst>
                                        <p:tav tm="0">
                                          <p:val>
                                            <p:strVal val="ppt_y"/>
                                          </p:val>
                                        </p:tav>
                                        <p:tav tm="100000">
                                          <p:val>
                                            <p:strVal val="ppt_y+ppt_h"/>
                                          </p:val>
                                        </p:tav>
                                      </p:tavLst>
                                    </p:anim>
                                    <p:animScale>
                                      <p:cBhvr>
                                        <p:cTn id="73" dur="26">
                                          <p:stCondLst>
                                            <p:cond delay="620"/>
                                          </p:stCondLst>
                                        </p:cTn>
                                        <p:tgtEl>
                                          <p:spTgt spid="3">
                                            <p:txEl>
                                              <p:pRg st="2" end="2"/>
                                            </p:txEl>
                                          </p:spTgt>
                                        </p:tgtEl>
                                      </p:cBhvr>
                                      <p:to x="100000" y="60000"/>
                                    </p:animScale>
                                    <p:animScale>
                                      <p:cBhvr>
                                        <p:cTn id="74" dur="166" decel="50000">
                                          <p:stCondLst>
                                            <p:cond delay="646"/>
                                          </p:stCondLst>
                                        </p:cTn>
                                        <p:tgtEl>
                                          <p:spTgt spid="3">
                                            <p:txEl>
                                              <p:pRg st="2" end="2"/>
                                            </p:txEl>
                                          </p:spTgt>
                                        </p:tgtEl>
                                      </p:cBhvr>
                                      <p:to x="100000" y="100000"/>
                                    </p:animScale>
                                    <p:animScale>
                                      <p:cBhvr>
                                        <p:cTn id="75" dur="26">
                                          <p:stCondLst>
                                            <p:cond delay="1312"/>
                                          </p:stCondLst>
                                        </p:cTn>
                                        <p:tgtEl>
                                          <p:spTgt spid="3">
                                            <p:txEl>
                                              <p:pRg st="2" end="2"/>
                                            </p:txEl>
                                          </p:spTgt>
                                        </p:tgtEl>
                                      </p:cBhvr>
                                      <p:to x="100000" y="80000"/>
                                    </p:animScale>
                                    <p:animScale>
                                      <p:cBhvr>
                                        <p:cTn id="76" dur="166" decel="50000">
                                          <p:stCondLst>
                                            <p:cond delay="1338"/>
                                          </p:stCondLst>
                                        </p:cTn>
                                        <p:tgtEl>
                                          <p:spTgt spid="3">
                                            <p:txEl>
                                              <p:pRg st="2" end="2"/>
                                            </p:txEl>
                                          </p:spTgt>
                                        </p:tgtEl>
                                      </p:cBhvr>
                                      <p:to x="100000" y="100000"/>
                                    </p:animScale>
                                    <p:animScale>
                                      <p:cBhvr>
                                        <p:cTn id="77" dur="26">
                                          <p:stCondLst>
                                            <p:cond delay="1642"/>
                                          </p:stCondLst>
                                        </p:cTn>
                                        <p:tgtEl>
                                          <p:spTgt spid="3">
                                            <p:txEl>
                                              <p:pRg st="2" end="2"/>
                                            </p:txEl>
                                          </p:spTgt>
                                        </p:tgtEl>
                                      </p:cBhvr>
                                      <p:to x="100000" y="90000"/>
                                    </p:animScale>
                                    <p:animScale>
                                      <p:cBhvr>
                                        <p:cTn id="78" dur="166" decel="50000">
                                          <p:stCondLst>
                                            <p:cond delay="1668"/>
                                          </p:stCondLst>
                                        </p:cTn>
                                        <p:tgtEl>
                                          <p:spTgt spid="3">
                                            <p:txEl>
                                              <p:pRg st="2" end="2"/>
                                            </p:txEl>
                                          </p:spTgt>
                                        </p:tgtEl>
                                      </p:cBhvr>
                                      <p:to x="100000" y="100000"/>
                                    </p:animScale>
                                    <p:animScale>
                                      <p:cBhvr>
                                        <p:cTn id="79" dur="26">
                                          <p:stCondLst>
                                            <p:cond delay="1808"/>
                                          </p:stCondLst>
                                        </p:cTn>
                                        <p:tgtEl>
                                          <p:spTgt spid="3">
                                            <p:txEl>
                                              <p:pRg st="2" end="2"/>
                                            </p:txEl>
                                          </p:spTgt>
                                        </p:tgtEl>
                                      </p:cBhvr>
                                      <p:to x="100000" y="95000"/>
                                    </p:animScale>
                                    <p:animScale>
                                      <p:cBhvr>
                                        <p:cTn id="80" dur="166" decel="50000">
                                          <p:stCondLst>
                                            <p:cond delay="1834"/>
                                          </p:stCondLst>
                                        </p:cTn>
                                        <p:tgtEl>
                                          <p:spTgt spid="3">
                                            <p:txEl>
                                              <p:pRg st="2" end="2"/>
                                            </p:txEl>
                                          </p:spTgt>
                                        </p:tgtEl>
                                      </p:cBhvr>
                                      <p:to x="100000" y="100000"/>
                                    </p:animScale>
                                    <p:set>
                                      <p:cBhvr>
                                        <p:cTn id="81" dur="1" fill="hold">
                                          <p:stCondLst>
                                            <p:cond delay="1999"/>
                                          </p:stCondLst>
                                        </p:cTn>
                                        <p:tgtEl>
                                          <p:spTgt spid="3">
                                            <p:txEl>
                                              <p:pRg st="2" end="2"/>
                                            </p:txEl>
                                          </p:spTgt>
                                        </p:tgtEl>
                                        <p:attrNameLst>
                                          <p:attrName>style.visibility</p:attrName>
                                        </p:attrNameLst>
                                      </p:cBhvr>
                                      <p:to>
                                        <p:strVal val="hidden"/>
                                      </p:to>
                                    </p:set>
                                  </p:childTnLst>
                                </p:cTn>
                              </p:par>
                              <p:par>
                                <p:cTn id="82" presetID="26" presetClass="exit" presetSubtype="0" fill="hold" grpId="0" nodeType="withEffect">
                                  <p:stCondLst>
                                    <p:cond delay="7000"/>
                                  </p:stCondLst>
                                  <p:childTnLst>
                                    <p:animEffect transition="out" filter="wipe(down)">
                                      <p:cBhvr>
                                        <p:cTn id="83" dur="180" accel="50000">
                                          <p:stCondLst>
                                            <p:cond delay="1820"/>
                                          </p:stCondLst>
                                        </p:cTn>
                                        <p:tgtEl>
                                          <p:spTgt spid="2"/>
                                        </p:tgtEl>
                                      </p:cBhvr>
                                    </p:animEffect>
                                    <p:anim calcmode="lin" valueType="num">
                                      <p:cBhvr>
                                        <p:cTn id="84"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85"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86"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7"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8"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9"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0"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91" dur="26">
                                          <p:stCondLst>
                                            <p:cond delay="620"/>
                                          </p:stCondLst>
                                        </p:cTn>
                                        <p:tgtEl>
                                          <p:spTgt spid="2"/>
                                        </p:tgtEl>
                                      </p:cBhvr>
                                      <p:to x="100000" y="60000"/>
                                    </p:animScale>
                                    <p:animScale>
                                      <p:cBhvr>
                                        <p:cTn id="92" dur="166" decel="50000">
                                          <p:stCondLst>
                                            <p:cond delay="646"/>
                                          </p:stCondLst>
                                        </p:cTn>
                                        <p:tgtEl>
                                          <p:spTgt spid="2"/>
                                        </p:tgtEl>
                                      </p:cBhvr>
                                      <p:to x="100000" y="100000"/>
                                    </p:animScale>
                                    <p:animScale>
                                      <p:cBhvr>
                                        <p:cTn id="93" dur="26">
                                          <p:stCondLst>
                                            <p:cond delay="1312"/>
                                          </p:stCondLst>
                                        </p:cTn>
                                        <p:tgtEl>
                                          <p:spTgt spid="2"/>
                                        </p:tgtEl>
                                      </p:cBhvr>
                                      <p:to x="100000" y="80000"/>
                                    </p:animScale>
                                    <p:animScale>
                                      <p:cBhvr>
                                        <p:cTn id="94" dur="166" decel="50000">
                                          <p:stCondLst>
                                            <p:cond delay="1338"/>
                                          </p:stCondLst>
                                        </p:cTn>
                                        <p:tgtEl>
                                          <p:spTgt spid="2"/>
                                        </p:tgtEl>
                                      </p:cBhvr>
                                      <p:to x="100000" y="100000"/>
                                    </p:animScale>
                                    <p:animScale>
                                      <p:cBhvr>
                                        <p:cTn id="95" dur="26">
                                          <p:stCondLst>
                                            <p:cond delay="1642"/>
                                          </p:stCondLst>
                                        </p:cTn>
                                        <p:tgtEl>
                                          <p:spTgt spid="2"/>
                                        </p:tgtEl>
                                      </p:cBhvr>
                                      <p:to x="100000" y="90000"/>
                                    </p:animScale>
                                    <p:animScale>
                                      <p:cBhvr>
                                        <p:cTn id="96" dur="166" decel="50000">
                                          <p:stCondLst>
                                            <p:cond delay="1668"/>
                                          </p:stCondLst>
                                        </p:cTn>
                                        <p:tgtEl>
                                          <p:spTgt spid="2"/>
                                        </p:tgtEl>
                                      </p:cBhvr>
                                      <p:to x="100000" y="100000"/>
                                    </p:animScale>
                                    <p:animScale>
                                      <p:cBhvr>
                                        <p:cTn id="97" dur="26">
                                          <p:stCondLst>
                                            <p:cond delay="1808"/>
                                          </p:stCondLst>
                                        </p:cTn>
                                        <p:tgtEl>
                                          <p:spTgt spid="2"/>
                                        </p:tgtEl>
                                      </p:cBhvr>
                                      <p:to x="100000" y="95000"/>
                                    </p:animScale>
                                    <p:animScale>
                                      <p:cBhvr>
                                        <p:cTn id="98" dur="166" decel="50000">
                                          <p:stCondLst>
                                            <p:cond delay="1834"/>
                                          </p:stCondLst>
                                        </p:cTn>
                                        <p:tgtEl>
                                          <p:spTgt spid="2"/>
                                        </p:tgtEl>
                                      </p:cBhvr>
                                      <p:to x="100000" y="100000"/>
                                    </p:animScale>
                                    <p:set>
                                      <p:cBhvr>
                                        <p:cTn id="99" dur="1" fill="hold">
                                          <p:stCondLst>
                                            <p:cond delay="1999"/>
                                          </p:stCondLst>
                                        </p:cTn>
                                        <p:tgtEl>
                                          <p:spTgt spid="2"/>
                                        </p:tgtEl>
                                        <p:attrNameLst>
                                          <p:attrName>style.visibility</p:attrName>
                                        </p:attrNameLst>
                                      </p:cBhvr>
                                      <p:to>
                                        <p:strVal val="hidden"/>
                                      </p:to>
                                    </p:set>
                                  </p:childTnLst>
                                </p:cTn>
                              </p:par>
                            </p:childTnLst>
                          </p:cTn>
                        </p:par>
                        <p:par>
                          <p:cTn id="100" fill="hold">
                            <p:stCondLst>
                              <p:cond delay="15750"/>
                            </p:stCondLst>
                            <p:childTnLst>
                              <p:par>
                                <p:cTn id="101" presetID="53" presetClass="entr" presetSubtype="16" fill="hold" nodeType="afterEffect">
                                  <p:stCondLst>
                                    <p:cond delay="7000"/>
                                  </p:stCondLst>
                                  <p:childTnLst>
                                    <p:set>
                                      <p:cBhvr>
                                        <p:cTn id="102" dur="1" fill="hold">
                                          <p:stCondLst>
                                            <p:cond delay="0"/>
                                          </p:stCondLst>
                                        </p:cTn>
                                        <p:tgtEl>
                                          <p:spTgt spid="5"/>
                                        </p:tgtEl>
                                        <p:attrNameLst>
                                          <p:attrName>style.visibility</p:attrName>
                                        </p:attrNameLst>
                                      </p:cBhvr>
                                      <p:to>
                                        <p:strVal val="visible"/>
                                      </p:to>
                                    </p:set>
                                    <p:anim calcmode="lin" valueType="num">
                                      <p:cBhvr>
                                        <p:cTn id="103" dur="500" fill="hold"/>
                                        <p:tgtEl>
                                          <p:spTgt spid="5"/>
                                        </p:tgtEl>
                                        <p:attrNameLst>
                                          <p:attrName>ppt_w</p:attrName>
                                        </p:attrNameLst>
                                      </p:cBhvr>
                                      <p:tavLst>
                                        <p:tav tm="0">
                                          <p:val>
                                            <p:fltVal val="0"/>
                                          </p:val>
                                        </p:tav>
                                        <p:tav tm="100000">
                                          <p:val>
                                            <p:strVal val="#ppt_w"/>
                                          </p:val>
                                        </p:tav>
                                      </p:tavLst>
                                    </p:anim>
                                    <p:anim calcmode="lin" valueType="num">
                                      <p:cBhvr>
                                        <p:cTn id="104" dur="500" fill="hold"/>
                                        <p:tgtEl>
                                          <p:spTgt spid="5"/>
                                        </p:tgtEl>
                                        <p:attrNameLst>
                                          <p:attrName>ppt_h</p:attrName>
                                        </p:attrNameLst>
                                      </p:cBhvr>
                                      <p:tavLst>
                                        <p:tav tm="0">
                                          <p:val>
                                            <p:fltVal val="0"/>
                                          </p:val>
                                        </p:tav>
                                        <p:tav tm="100000">
                                          <p:val>
                                            <p:strVal val="#ppt_h"/>
                                          </p:val>
                                        </p:tav>
                                      </p:tavLst>
                                    </p:anim>
                                    <p:animEffect transition="in" filter="fade">
                                      <p:cBhvr>
                                        <p:cTn id="105" dur="500"/>
                                        <p:tgtEl>
                                          <p:spTgt spid="5"/>
                                        </p:tgtEl>
                                      </p:cBhvr>
                                    </p:animEffect>
                                  </p:childTnLst>
                                </p:cTn>
                              </p:par>
                              <p:par>
                                <p:cTn id="106" presetID="53" presetClass="entr" presetSubtype="16" fill="hold" nodeType="withEffect">
                                  <p:stCondLst>
                                    <p:cond delay="7000"/>
                                  </p:stCondLst>
                                  <p:childTnLst>
                                    <p:set>
                                      <p:cBhvr>
                                        <p:cTn id="107" dur="1" fill="hold">
                                          <p:stCondLst>
                                            <p:cond delay="0"/>
                                          </p:stCondLst>
                                        </p:cTn>
                                        <p:tgtEl>
                                          <p:spTgt spid="6"/>
                                        </p:tgtEl>
                                        <p:attrNameLst>
                                          <p:attrName>style.visibility</p:attrName>
                                        </p:attrNameLst>
                                      </p:cBhvr>
                                      <p:to>
                                        <p:strVal val="visible"/>
                                      </p:to>
                                    </p:set>
                                    <p:anim calcmode="lin" valueType="num">
                                      <p:cBhvr>
                                        <p:cTn id="108" dur="500" fill="hold"/>
                                        <p:tgtEl>
                                          <p:spTgt spid="6"/>
                                        </p:tgtEl>
                                        <p:attrNameLst>
                                          <p:attrName>ppt_w</p:attrName>
                                        </p:attrNameLst>
                                      </p:cBhvr>
                                      <p:tavLst>
                                        <p:tav tm="0">
                                          <p:val>
                                            <p:fltVal val="0"/>
                                          </p:val>
                                        </p:tav>
                                        <p:tav tm="100000">
                                          <p:val>
                                            <p:strVal val="#ppt_w"/>
                                          </p:val>
                                        </p:tav>
                                      </p:tavLst>
                                    </p:anim>
                                    <p:anim calcmode="lin" valueType="num">
                                      <p:cBhvr>
                                        <p:cTn id="109" dur="500" fill="hold"/>
                                        <p:tgtEl>
                                          <p:spTgt spid="6"/>
                                        </p:tgtEl>
                                        <p:attrNameLst>
                                          <p:attrName>ppt_h</p:attrName>
                                        </p:attrNameLst>
                                      </p:cBhvr>
                                      <p:tavLst>
                                        <p:tav tm="0">
                                          <p:val>
                                            <p:fltVal val="0"/>
                                          </p:val>
                                        </p:tav>
                                        <p:tav tm="100000">
                                          <p:val>
                                            <p:strVal val="#ppt_h"/>
                                          </p:val>
                                        </p:tav>
                                      </p:tavLst>
                                    </p:anim>
                                    <p:animEffect transition="in" filter="fade">
                                      <p:cBhvr>
                                        <p:cTn id="110" dur="500"/>
                                        <p:tgtEl>
                                          <p:spTgt spid="6"/>
                                        </p:tgtEl>
                                      </p:cBhvr>
                                    </p:animEffect>
                                  </p:childTnLst>
                                </p:cTn>
                              </p:par>
                              <p:par>
                                <p:cTn id="111" presetID="10" presetClass="exit" presetSubtype="0" fill="hold" nodeType="withEffect">
                                  <p:stCondLst>
                                    <p:cond delay="7000"/>
                                  </p:stCondLst>
                                  <p:childTnLst>
                                    <p:animEffect transition="out" filter="fade">
                                      <p:cBhvr>
                                        <p:cTn id="112" dur="500"/>
                                        <p:tgtEl>
                                          <p:spTgt spid="4"/>
                                        </p:tgtEl>
                                      </p:cBhvr>
                                    </p:animEffect>
                                    <p:set>
                                      <p:cBhvr>
                                        <p:cTn id="113" dur="1" fill="hold">
                                          <p:stCondLst>
                                            <p:cond delay="499"/>
                                          </p:stCondLst>
                                        </p:cTn>
                                        <p:tgtEl>
                                          <p:spTgt spid="4"/>
                                        </p:tgtEl>
                                        <p:attrNameLst>
                                          <p:attrName>style.visibility</p:attrName>
                                        </p:attrNameLst>
                                      </p:cBhvr>
                                      <p:to>
                                        <p:strVal val="hidden"/>
                                      </p:to>
                                    </p:set>
                                  </p:childTnLst>
                                </p:cTn>
                              </p:par>
                            </p:childTnLst>
                          </p:cTn>
                        </p:par>
                        <p:par>
                          <p:cTn id="114" fill="hold">
                            <p:stCondLst>
                              <p:cond delay="23250"/>
                            </p:stCondLst>
                            <p:childTnLst>
                              <p:par>
                                <p:cTn id="115" presetID="42" presetClass="entr" presetSubtype="0" fill="hold" nodeType="afterEffect">
                                  <p:stCondLst>
                                    <p:cond delay="12000"/>
                                  </p:stCondLst>
                                  <p:childTnLst>
                                    <p:set>
                                      <p:cBhvr>
                                        <p:cTn id="116" dur="1" fill="hold">
                                          <p:stCondLst>
                                            <p:cond delay="0"/>
                                          </p:stCondLst>
                                        </p:cTn>
                                        <p:tgtEl>
                                          <p:spTgt spid="7"/>
                                        </p:tgtEl>
                                        <p:attrNameLst>
                                          <p:attrName>style.visibility</p:attrName>
                                        </p:attrNameLst>
                                      </p:cBhvr>
                                      <p:to>
                                        <p:strVal val="visible"/>
                                      </p:to>
                                    </p:set>
                                    <p:animEffect transition="in" filter="fade">
                                      <p:cBhvr>
                                        <p:cTn id="117" dur="1000"/>
                                        <p:tgtEl>
                                          <p:spTgt spid="7"/>
                                        </p:tgtEl>
                                      </p:cBhvr>
                                    </p:animEffect>
                                    <p:anim calcmode="lin" valueType="num">
                                      <p:cBhvr>
                                        <p:cTn id="118" dur="1000" fill="hold"/>
                                        <p:tgtEl>
                                          <p:spTgt spid="7"/>
                                        </p:tgtEl>
                                        <p:attrNameLst>
                                          <p:attrName>ppt_x</p:attrName>
                                        </p:attrNameLst>
                                      </p:cBhvr>
                                      <p:tavLst>
                                        <p:tav tm="0">
                                          <p:val>
                                            <p:strVal val="#ppt_x"/>
                                          </p:val>
                                        </p:tav>
                                        <p:tav tm="100000">
                                          <p:val>
                                            <p:strVal val="#ppt_x"/>
                                          </p:val>
                                        </p:tav>
                                      </p:tavLst>
                                    </p:anim>
                                    <p:anim calcmode="lin" valueType="num">
                                      <p:cBhvr>
                                        <p:cTn id="119" dur="1000" fill="hold"/>
                                        <p:tgtEl>
                                          <p:spTgt spid="7"/>
                                        </p:tgtEl>
                                        <p:attrNameLst>
                                          <p:attrName>ppt_y</p:attrName>
                                        </p:attrNameLst>
                                      </p:cBhvr>
                                      <p:tavLst>
                                        <p:tav tm="0">
                                          <p:val>
                                            <p:strVal val="#ppt_y+.1"/>
                                          </p:val>
                                        </p:tav>
                                        <p:tav tm="100000">
                                          <p:val>
                                            <p:strVal val="#ppt_y"/>
                                          </p:val>
                                        </p:tav>
                                      </p:tavLst>
                                    </p:anim>
                                  </p:childTnLst>
                                </p:cTn>
                              </p:par>
                              <p:par>
                                <p:cTn id="120" presetID="10" presetClass="exit" presetSubtype="0" fill="hold" nodeType="withEffect">
                                  <p:stCondLst>
                                    <p:cond delay="12000"/>
                                  </p:stCondLst>
                                  <p:childTnLst>
                                    <p:animEffect transition="out" filter="fade">
                                      <p:cBhvr>
                                        <p:cTn id="121" dur="500"/>
                                        <p:tgtEl>
                                          <p:spTgt spid="6"/>
                                        </p:tgtEl>
                                      </p:cBhvr>
                                    </p:animEffect>
                                    <p:set>
                                      <p:cBhvr>
                                        <p:cTn id="122" dur="1" fill="hold">
                                          <p:stCondLst>
                                            <p:cond delay="499"/>
                                          </p:stCondLst>
                                        </p:cTn>
                                        <p:tgtEl>
                                          <p:spTgt spid="6"/>
                                        </p:tgtEl>
                                        <p:attrNameLst>
                                          <p:attrName>style.visibility</p:attrName>
                                        </p:attrNameLst>
                                      </p:cBhvr>
                                      <p:to>
                                        <p:strVal val="hidden"/>
                                      </p:to>
                                    </p:set>
                                  </p:childTnLst>
                                </p:cTn>
                              </p:par>
                              <p:par>
                                <p:cTn id="123" presetID="10" presetClass="exit" presetSubtype="0" fill="hold" nodeType="withEffect">
                                  <p:stCondLst>
                                    <p:cond delay="12000"/>
                                  </p:stCondLst>
                                  <p:childTnLst>
                                    <p:animEffect transition="out" filter="fade">
                                      <p:cBhvr>
                                        <p:cTn id="124" dur="500"/>
                                        <p:tgtEl>
                                          <p:spTgt spid="5"/>
                                        </p:tgtEl>
                                      </p:cBhvr>
                                    </p:animEffect>
                                    <p:set>
                                      <p:cBhvr>
                                        <p:cTn id="12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3A0642-B023-47E3-86F6-6322291503E3}"/>
              </a:ext>
            </a:extLst>
          </p:cNvPr>
          <p:cNvSpPr>
            <a:spLocks noGrp="1"/>
          </p:cNvSpPr>
          <p:nvPr>
            <p:ph type="title"/>
          </p:nvPr>
        </p:nvSpPr>
        <p:spPr>
          <a:xfrm>
            <a:off x="2078293" y="1355520"/>
            <a:ext cx="6486865" cy="4146960"/>
          </a:xfrm>
        </p:spPr>
        <p:txBody>
          <a:bodyPr>
            <a:normAutofit/>
          </a:bodyPr>
          <a:lstStyle/>
          <a:p>
            <a:pPr algn="ctr"/>
            <a:r>
              <a:rPr lang="ru-RU" sz="7200" i="1" dirty="0"/>
              <a:t>Суть метода </a:t>
            </a:r>
            <a:r>
              <a:rPr lang="ru-RU" sz="7200" dirty="0"/>
              <a:t>базисных потенциалов</a:t>
            </a:r>
          </a:p>
        </p:txBody>
      </p:sp>
    </p:spTree>
    <p:extLst>
      <p:ext uri="{BB962C8B-B14F-4D97-AF65-F5344CB8AC3E}">
        <p14:creationId xmlns:p14="http://schemas.microsoft.com/office/powerpoint/2010/main" val="111359239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862ED2-594E-4CA3-83A1-8FF2DFF21C56}"/>
              </a:ext>
            </a:extLst>
          </p:cNvPr>
          <p:cNvSpPr>
            <a:spLocks noGrp="1"/>
          </p:cNvSpPr>
          <p:nvPr>
            <p:ph type="title"/>
          </p:nvPr>
        </p:nvSpPr>
        <p:spPr/>
        <p:txBody>
          <a:bodyPr/>
          <a:lstStyle/>
          <a:p>
            <a:r>
              <a:rPr lang="ru-RU" dirty="0"/>
              <a:t>Выбор точек</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7355B5F-AFC7-4373-ABDA-FC629D27736A}"/>
                  </a:ext>
                </a:extLst>
              </p:cNvPr>
              <p:cNvSpPr>
                <a:spLocks noGrp="1"/>
              </p:cNvSpPr>
              <p:nvPr>
                <p:ph idx="1"/>
              </p:nvPr>
            </p:nvSpPr>
            <p:spPr>
              <a:xfrm>
                <a:off x="4180881" y="1480962"/>
                <a:ext cx="5093121" cy="4399720"/>
              </a:xfrm>
            </p:spPr>
            <p:txBody>
              <a:bodyPr>
                <a:normAutofit fontScale="85000" lnSpcReduction="10000"/>
              </a:bodyPr>
              <a:lstStyle/>
              <a:p>
                <a:pPr marL="0" indent="0" algn="just">
                  <a:buNone/>
                </a:pPr>
                <a:r>
                  <a:rPr lang="ru-RU" dirty="0"/>
                  <a:t>Вне замыкания области </a:t>
                </a:r>
                <a14:m>
                  <m:oMath xmlns:m="http://schemas.openxmlformats.org/officeDocument/2006/math">
                    <m:r>
                      <a:rPr lang="en-US" i="1">
                        <a:latin typeface="Cambria Math" panose="02040503050406030204" pitchFamily="18" charset="0"/>
                      </a:rPr>
                      <m:t>𝑄</m:t>
                    </m:r>
                  </m:oMath>
                </a14:m>
                <a:r>
                  <a:rPr lang="ru-RU" dirty="0"/>
                  <a:t> (здесь </a:t>
                </a:r>
                <a:r>
                  <a:rPr lang="ru-RU" b="1" dirty="0"/>
                  <a:t>с</a:t>
                </a:r>
                <a:r>
                  <a:rPr lang="ru-RU" dirty="0"/>
                  <a:t> – граница </a:t>
                </a:r>
                <a14:m>
                  <m:oMath xmlns:m="http://schemas.openxmlformats.org/officeDocument/2006/math">
                    <m:r>
                      <a:rPr lang="en-US" i="1">
                        <a:latin typeface="Cambria Math" panose="02040503050406030204" pitchFamily="18" charset="0"/>
                      </a:rPr>
                      <m:t>𝑄</m:t>
                    </m:r>
                  </m:oMath>
                </a14:m>
                <a:r>
                  <a:rPr lang="ru-RU" dirty="0"/>
                  <a:t>) выбирается набор точек. Выбрать их можно любым образом, но для качественной аппроксимации лучше выбирать точки, подчиняющиеся некоторым условиям.</a:t>
                </a:r>
              </a:p>
              <a:p>
                <a:pPr algn="just"/>
                <a:r>
                  <a:rPr lang="ru-RU" dirty="0"/>
                  <a:t>Ограниченная последовательность точек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𝑧</m:t>
                        </m:r>
                      </m:e>
                      <m:sup>
                        <m:r>
                          <a:rPr lang="ru-RU" i="1">
                            <a:latin typeface="Cambria Math" panose="02040503050406030204" pitchFamily="18" charset="0"/>
                          </a:rPr>
                          <m:t>𝑚</m:t>
                        </m:r>
                      </m:sup>
                    </m:sSup>
                    <m:r>
                      <a:rPr lang="ru-RU" i="1">
                        <a:latin typeface="Cambria Math" panose="02040503050406030204" pitchFamily="18" charset="0"/>
                      </a:rPr>
                      <m:t>, </m:t>
                    </m:r>
                    <m:r>
                      <a:rPr lang="ru-RU" i="1">
                        <a:latin typeface="Cambria Math" panose="02040503050406030204" pitchFamily="18" charset="0"/>
                      </a:rPr>
                      <m:t>𝑚</m:t>
                    </m:r>
                    <m:r>
                      <a:rPr lang="ru-RU" i="1">
                        <a:latin typeface="Cambria Math" panose="02040503050406030204" pitchFamily="18" charset="0"/>
                      </a:rPr>
                      <m:t>=1, 2,… </m:t>
                    </m:r>
                  </m:oMath>
                </a14:m>
                <a:r>
                  <a:rPr lang="ru-RU" dirty="0"/>
                  <a:t>будет называться </a:t>
                </a:r>
                <a:r>
                  <a:rPr lang="ru-RU" b="1" i="1" dirty="0"/>
                  <a:t>базисной</a:t>
                </a:r>
                <a:r>
                  <a:rPr lang="ru-RU" dirty="0"/>
                  <a:t>, если она принадлежит области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𝑄</m:t>
                        </m:r>
                      </m:e>
                      <m:sup>
                        <m:r>
                          <a:rPr lang="ru-RU" i="1">
                            <a:latin typeface="Cambria Math" panose="02040503050406030204" pitchFamily="18" charset="0"/>
                          </a:rPr>
                          <m:t>+</m:t>
                        </m:r>
                      </m:sup>
                    </m:sSup>
                    <m:r>
                      <a:rPr lang="ru-RU" i="1">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𝑅</m:t>
                        </m:r>
                      </m:e>
                      <m:sup>
                        <m:r>
                          <a:rPr lang="ru-RU" i="1">
                            <a:latin typeface="Cambria Math" panose="02040503050406030204" pitchFamily="18" charset="0"/>
                          </a:rPr>
                          <m:t>2</m:t>
                        </m:r>
                      </m:sup>
                    </m:sSup>
                    <m:r>
                      <a:rPr lang="ru-RU" i="1">
                        <a:latin typeface="Cambria Math" panose="02040503050406030204" pitchFamily="18" charset="0"/>
                      </a:rPr>
                      <m:t>\</m:t>
                    </m:r>
                    <m:r>
                      <m:rPr>
                        <m:lit/>
                      </m:rPr>
                      <a:rPr lang="ru-RU" i="1">
                        <a:latin typeface="Cambria Math" panose="02040503050406030204" pitchFamily="18" charset="0"/>
                      </a:rPr>
                      <m:t>(</m:t>
                    </m:r>
                    <m:r>
                      <a:rPr lang="en-US" i="1">
                        <a:latin typeface="Cambria Math" panose="02040503050406030204" pitchFamily="18" charset="0"/>
                      </a:rPr>
                      <m:t>𝑄</m:t>
                    </m:r>
                    <m:r>
                      <a:rPr lang="ru-RU" i="1">
                        <a:latin typeface="Cambria Math" panose="02040503050406030204" pitchFamily="18" charset="0"/>
                      </a:rPr>
                      <m:t>∪</m:t>
                    </m:r>
                    <m:r>
                      <a:rPr lang="ru-RU" i="1">
                        <a:latin typeface="Cambria Math" panose="02040503050406030204" pitchFamily="18" charset="0"/>
                      </a:rPr>
                      <m:t>𝜕</m:t>
                    </m:r>
                    <m:r>
                      <a:rPr lang="ru-RU" i="1">
                        <a:latin typeface="Cambria Math" panose="02040503050406030204" pitchFamily="18" charset="0"/>
                      </a:rPr>
                      <m:t>𝑄</m:t>
                    </m:r>
                    <m:r>
                      <a:rPr lang="ru-RU" i="1">
                        <a:latin typeface="Cambria Math" panose="02040503050406030204" pitchFamily="18" charset="0"/>
                      </a:rPr>
                      <m:t>) </m:t>
                    </m:r>
                  </m:oMath>
                </a14:m>
                <a:r>
                  <a:rPr lang="ru-RU" dirty="0"/>
                  <a:t>и </a:t>
                </a:r>
                <a:r>
                  <a:rPr lang="ru-RU" b="1" dirty="0"/>
                  <a:t>обеспечивает полноту </a:t>
                </a:r>
                <a:r>
                  <a:rPr lang="ru-RU" dirty="0"/>
                  <a:t>системы функций, которые описываются далее; в общем случае система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𝑧</m:t>
                        </m:r>
                      </m:e>
                      <m:sup>
                        <m:r>
                          <a:rPr lang="ru-RU" i="1">
                            <a:latin typeface="Cambria Math" panose="02040503050406030204" pitchFamily="18" charset="0"/>
                          </a:rPr>
                          <m:t>𝑚</m:t>
                        </m:r>
                      </m:sup>
                    </m:sSup>
                    <m:r>
                      <a:rPr lang="ru-RU" i="1">
                        <a:latin typeface="Cambria Math" panose="02040503050406030204" pitchFamily="18" charset="0"/>
                      </a:rPr>
                      <m:t>, </m:t>
                    </m:r>
                    <m:r>
                      <a:rPr lang="ru-RU" i="1">
                        <a:latin typeface="Cambria Math" panose="02040503050406030204" pitchFamily="18" charset="0"/>
                      </a:rPr>
                      <m:t>𝑚</m:t>
                    </m:r>
                    <m:r>
                      <a:rPr lang="ru-RU" i="1">
                        <a:latin typeface="Cambria Math" panose="02040503050406030204" pitchFamily="18" charset="0"/>
                      </a:rPr>
                      <m:t>=1, 2,… </m:t>
                    </m:r>
                  </m:oMath>
                </a14:m>
                <a:r>
                  <a:rPr lang="ru-RU" dirty="0"/>
                  <a:t> должна быть </a:t>
                </a:r>
                <a:r>
                  <a:rPr lang="ru-RU" b="1" dirty="0"/>
                  <a:t>множеством единственности потенциала простого слоя</a:t>
                </a:r>
                <a:r>
                  <a:rPr lang="ru-RU" dirty="0"/>
                  <a:t>, что выполняется, например, когда точки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rPr>
                          <m:t>𝑧</m:t>
                        </m:r>
                      </m:e>
                      <m:sup>
                        <m:r>
                          <a:rPr lang="ru-RU" i="1">
                            <a:latin typeface="Cambria Math" panose="02040503050406030204" pitchFamily="18" charset="0"/>
                          </a:rPr>
                          <m:t>𝑚</m:t>
                        </m:r>
                      </m:sup>
                    </m:sSup>
                    <m:r>
                      <a:rPr lang="ru-RU" i="1">
                        <a:latin typeface="Cambria Math" panose="02040503050406030204" pitchFamily="18" charset="0"/>
                      </a:rPr>
                      <m:t>, </m:t>
                    </m:r>
                    <m:r>
                      <a:rPr lang="ru-RU" i="1">
                        <a:latin typeface="Cambria Math" panose="02040503050406030204" pitchFamily="18" charset="0"/>
                      </a:rPr>
                      <m:t>𝑚</m:t>
                    </m:r>
                    <m:r>
                      <a:rPr lang="ru-RU" i="1">
                        <a:latin typeface="Cambria Math" panose="02040503050406030204" pitchFamily="18" charset="0"/>
                      </a:rPr>
                      <m:t>=1, 2,…</m:t>
                    </m:r>
                  </m:oMath>
                </a14:m>
                <a:r>
                  <a:rPr lang="ru-RU" dirty="0"/>
                  <a:t> образуют границу любого выпуклого многогранника </a:t>
                </a:r>
                <a14:m>
                  <m:oMath xmlns:m="http://schemas.openxmlformats.org/officeDocument/2006/math">
                    <m:r>
                      <a:rPr lang="ru-RU" i="1">
                        <a:latin typeface="Cambria Math" panose="02040503050406030204" pitchFamily="18" charset="0"/>
                      </a:rPr>
                      <m:t>𝑀</m:t>
                    </m:r>
                    <m:r>
                      <a:rPr lang="ru-RU" i="1">
                        <a:latin typeface="Cambria Math" panose="02040503050406030204" pitchFamily="18" charset="0"/>
                      </a:rPr>
                      <m:t>⊃</m:t>
                    </m:r>
                    <m:r>
                      <a:rPr lang="ru-RU" i="1">
                        <a:latin typeface="Cambria Math" panose="02040503050406030204" pitchFamily="18" charset="0"/>
                      </a:rPr>
                      <m:t>𝑄</m:t>
                    </m:r>
                  </m:oMath>
                </a14:m>
                <a:r>
                  <a:rPr lang="ru-RU" dirty="0"/>
                  <a:t>. Последовательность также является базисной, если она отделена от границы области и удовлетворяет условию единственности гармонических функций (то есть любые две гармонические функции, совпадающие на этих точках, совпадают тождественно). </a:t>
                </a:r>
              </a:p>
            </p:txBody>
          </p:sp>
        </mc:Choice>
        <mc:Fallback xmlns="">
          <p:sp>
            <p:nvSpPr>
              <p:cNvPr id="3" name="Объект 2">
                <a:extLst>
                  <a:ext uri="{FF2B5EF4-FFF2-40B4-BE49-F238E27FC236}">
                    <a16:creationId xmlns:a16="http://schemas.microsoft.com/office/drawing/2014/main" id="{67355B5F-AFC7-4373-ABDA-FC629D27736A}"/>
                  </a:ext>
                </a:extLst>
              </p:cNvPr>
              <p:cNvSpPr>
                <a:spLocks noGrp="1" noRot="1" noChangeAspect="1" noMove="1" noResize="1" noEditPoints="1" noAdjustHandles="1" noChangeArrowheads="1" noChangeShapeType="1" noTextEdit="1"/>
              </p:cNvSpPr>
              <p:nvPr>
                <p:ph idx="1"/>
              </p:nvPr>
            </p:nvSpPr>
            <p:spPr>
              <a:xfrm>
                <a:off x="4180881" y="1480962"/>
                <a:ext cx="5093121" cy="4399720"/>
              </a:xfrm>
              <a:blipFill>
                <a:blip r:embed="rId3"/>
                <a:stretch>
                  <a:fillRect l="-479" t="-693" r="-479"/>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784E8EC8-BD5D-48B8-9DA9-C6EB370025C3}"/>
              </a:ext>
            </a:extLst>
          </p:cNvPr>
          <p:cNvPicPr>
            <a:picLocks noChangeAspect="1"/>
          </p:cNvPicPr>
          <p:nvPr/>
        </p:nvPicPr>
        <p:blipFill>
          <a:blip r:embed="rId4"/>
          <a:stretch>
            <a:fillRect/>
          </a:stretch>
        </p:blipFill>
        <p:spPr>
          <a:xfrm>
            <a:off x="211978" y="1690687"/>
            <a:ext cx="3762375" cy="3476625"/>
          </a:xfrm>
          <a:prstGeom prst="rect">
            <a:avLst/>
          </a:prstGeom>
        </p:spPr>
      </p:pic>
    </p:spTree>
    <p:extLst>
      <p:ext uri="{BB962C8B-B14F-4D97-AF65-F5344CB8AC3E}">
        <p14:creationId xmlns:p14="http://schemas.microsoft.com/office/powerpoint/2010/main" val="699132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75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75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75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750"/>
                                        <p:tgtEl>
                                          <p:spTgt spid="3">
                                            <p:txEl>
                                              <p:pRg st="0" end="0"/>
                                            </p:txEl>
                                          </p:spTgt>
                                        </p:tgtEl>
                                      </p:cBhvr>
                                    </p:animEffect>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75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750" fill="hold"/>
                                        <p:tgtEl>
                                          <p:spTgt spid="3">
                                            <p:txEl>
                                              <p:pRg st="1" end="1"/>
                                            </p:txEl>
                                          </p:spTgt>
                                        </p:tgtEl>
                                        <p:attrNameLst>
                                          <p:attrName>ppt_h</p:attrName>
                                        </p:attrNameLst>
                                      </p:cBhvr>
                                      <p:tavLst>
                                        <p:tav tm="0">
                                          <p:val>
                                            <p:fltVal val="0"/>
                                          </p:val>
                                        </p:tav>
                                        <p:tav tm="100000">
                                          <p:val>
                                            <p:strVal val="#ppt_h"/>
                                          </p:val>
                                        </p:tav>
                                      </p:tavLst>
                                    </p:anim>
                                    <p:anim calcmode="lin" valueType="num">
                                      <p:cBhvr>
                                        <p:cTn id="16" dur="75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7" dur="75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2095CC-6BF6-4917-9F03-E00CFE99AE6C}"/>
              </a:ext>
            </a:extLst>
          </p:cNvPr>
          <p:cNvSpPr>
            <a:spLocks noGrp="1"/>
          </p:cNvSpPr>
          <p:nvPr>
            <p:ph type="title"/>
          </p:nvPr>
        </p:nvSpPr>
        <p:spPr/>
        <p:txBody>
          <a:bodyPr/>
          <a:lstStyle/>
          <a:p>
            <a:r>
              <a:rPr lang="ru-RU" dirty="0"/>
              <a:t>Определение функций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9621073-4BF1-4761-945B-FA4BA2F56C79}"/>
                  </a:ext>
                </a:extLst>
              </p:cNvPr>
              <p:cNvSpPr>
                <a:spLocks noGrp="1"/>
              </p:cNvSpPr>
              <p:nvPr>
                <p:ph idx="1"/>
              </p:nvPr>
            </p:nvSpPr>
            <p:spPr>
              <a:xfrm>
                <a:off x="677334" y="1488613"/>
                <a:ext cx="8596668" cy="3880773"/>
              </a:xfrm>
            </p:spPr>
            <p:txBody>
              <a:bodyPr>
                <a:normAutofit fontScale="85000" lnSpcReduction="10000"/>
              </a:bodyPr>
              <a:lstStyle/>
              <a:p>
                <a:pPr marL="0" indent="0" algn="just">
                  <a:buNone/>
                </a:pPr>
                <a:r>
                  <a:rPr lang="ru-RU" dirty="0"/>
                  <a:t>Пусть базисная система точек определена. В таком случае рассмотрим определённую на </a:t>
                </a:r>
                <a14:m>
                  <m:oMath xmlns:m="http://schemas.openxmlformats.org/officeDocument/2006/math">
                    <m:r>
                      <a:rPr lang="ru-RU" i="1">
                        <a:latin typeface="Cambria Math" panose="02040503050406030204" pitchFamily="18" charset="0"/>
                      </a:rPr>
                      <m:t>𝜕</m:t>
                    </m:r>
                    <m:r>
                      <a:rPr lang="ru-RU" i="1">
                        <a:latin typeface="Cambria Math" panose="02040503050406030204" pitchFamily="18" charset="0"/>
                      </a:rPr>
                      <m:t>𝑄</m:t>
                    </m:r>
                    <m:r>
                      <a:rPr lang="ru-RU" i="1">
                        <a:latin typeface="Cambria Math" panose="02040503050406030204" pitchFamily="18" charset="0"/>
                      </a:rPr>
                      <m:t> </m:t>
                    </m:r>
                  </m:oMath>
                </a14:m>
                <a:r>
                  <a:rPr lang="ru-RU" dirty="0"/>
                  <a:t>(учитывая, что </a:t>
                </a:r>
                <a14:m>
                  <m:oMath xmlns:m="http://schemas.openxmlformats.org/officeDocument/2006/math">
                    <m:r>
                      <a:rPr lang="ru-RU" i="1">
                        <a:latin typeface="Cambria Math" panose="02040503050406030204" pitchFamily="18" charset="0"/>
                      </a:rPr>
                      <m:t>𝑄</m:t>
                    </m:r>
                  </m:oMath>
                </a14:m>
                <a:r>
                  <a:rPr lang="ru-RU" dirty="0"/>
                  <a:t> – область в двумерном пространстве) </a:t>
                </a:r>
                <a:r>
                  <a:rPr lang="ru-RU" b="1" dirty="0"/>
                  <a:t>систему функций</a:t>
                </a:r>
              </a:p>
              <a:p>
                <a:pPr marL="0" indent="0" algn="just">
                  <a:buNone/>
                </a:pPr>
                <a14:m>
                  <m:oMathPara xmlns:m="http://schemas.openxmlformats.org/officeDocument/2006/math">
                    <m:oMathParaPr>
                      <m:jc m:val="centerGroup"/>
                    </m:oMathParaPr>
                    <m:oMath xmlns:m="http://schemas.openxmlformats.org/officeDocument/2006/math">
                      <m:sSub>
                        <m:sSubPr>
                          <m:ctrlPr>
                            <a:rPr lang="ru-RU" sz="1600" i="1">
                              <a:latin typeface="Cambria Math" panose="02040503050406030204" pitchFamily="18" charset="0"/>
                            </a:rPr>
                          </m:ctrlPr>
                        </m:sSubPr>
                        <m:e>
                          <m:r>
                            <a:rPr lang="ru-RU" sz="1600" i="1">
                              <a:latin typeface="Cambria Math" panose="02040503050406030204" pitchFamily="18" charset="0"/>
                            </a:rPr>
                            <m:t>𝛼</m:t>
                          </m:r>
                        </m:e>
                        <m:sub>
                          <m:r>
                            <a:rPr lang="ru-RU" sz="1600" i="1">
                              <a:latin typeface="Cambria Math" panose="02040503050406030204" pitchFamily="18" charset="0"/>
                            </a:rPr>
                            <m:t>𝑚</m:t>
                          </m:r>
                        </m:sub>
                      </m:sSub>
                      <m:d>
                        <m:dPr>
                          <m:ctrlPr>
                            <a:rPr lang="ru-RU" sz="1600" i="1">
                              <a:latin typeface="Cambria Math" panose="02040503050406030204" pitchFamily="18" charset="0"/>
                            </a:rPr>
                          </m:ctrlPr>
                        </m:dPr>
                        <m:e>
                          <m:r>
                            <a:rPr lang="ru-RU" sz="1600" i="1">
                              <a:latin typeface="Cambria Math" panose="02040503050406030204" pitchFamily="18" charset="0"/>
                            </a:rPr>
                            <m:t>𝑦</m:t>
                          </m:r>
                        </m:e>
                      </m:d>
                      <m:r>
                        <a:rPr lang="ru-RU" sz="1600" i="1">
                          <a:latin typeface="Cambria Math" panose="02040503050406030204" pitchFamily="18" charset="0"/>
                        </a:rPr>
                        <m:t>=</m:t>
                      </m:r>
                      <m:sSubSup>
                        <m:sSubSupPr>
                          <m:ctrlPr>
                            <a:rPr lang="ru-RU" sz="1600" i="1">
                              <a:latin typeface="Cambria Math" panose="02040503050406030204" pitchFamily="18" charset="0"/>
                            </a:rPr>
                          </m:ctrlPr>
                        </m:sSubSupPr>
                        <m:e>
                          <m:r>
                            <a:rPr lang="ru-RU" sz="1600" i="1">
                              <a:latin typeface="Cambria Math" panose="02040503050406030204" pitchFamily="18" charset="0"/>
                            </a:rPr>
                            <m:t>𝛼</m:t>
                          </m:r>
                        </m:e>
                        <m:sub>
                          <m:r>
                            <a:rPr lang="ru-RU" sz="1600" i="1">
                              <a:latin typeface="Cambria Math" panose="02040503050406030204" pitchFamily="18" charset="0"/>
                            </a:rPr>
                            <m:t>𝑚</m:t>
                          </m:r>
                        </m:sub>
                        <m:sup>
                          <m:r>
                            <a:rPr lang="ru-RU" sz="1600" i="1">
                              <a:latin typeface="Cambria Math" panose="02040503050406030204" pitchFamily="18" charset="0"/>
                            </a:rPr>
                            <m:t>+</m:t>
                          </m:r>
                        </m:sup>
                      </m:sSubSup>
                      <m:d>
                        <m:dPr>
                          <m:ctrlPr>
                            <a:rPr lang="ru-RU" sz="1600" i="1">
                              <a:latin typeface="Cambria Math" panose="02040503050406030204" pitchFamily="18" charset="0"/>
                            </a:rPr>
                          </m:ctrlPr>
                        </m:dPr>
                        <m:e>
                          <m:r>
                            <a:rPr lang="ru-RU" sz="1600" i="1">
                              <a:latin typeface="Cambria Math" panose="02040503050406030204" pitchFamily="18" charset="0"/>
                            </a:rPr>
                            <m:t>𝑦</m:t>
                          </m:r>
                        </m:e>
                      </m:d>
                      <m:r>
                        <a:rPr lang="ru-RU" sz="1600" i="1">
                          <a:latin typeface="Cambria Math" panose="02040503050406030204" pitchFamily="18" charset="0"/>
                        </a:rPr>
                        <m:t>=</m:t>
                      </m:r>
                      <m:func>
                        <m:funcPr>
                          <m:ctrlPr>
                            <a:rPr lang="ru-RU" sz="1600" i="1">
                              <a:latin typeface="Cambria Math" panose="02040503050406030204" pitchFamily="18" charset="0"/>
                            </a:rPr>
                          </m:ctrlPr>
                        </m:funcPr>
                        <m:fName>
                          <m:r>
                            <m:rPr>
                              <m:sty m:val="p"/>
                            </m:rPr>
                            <a:rPr lang="en-US" sz="1600">
                              <a:latin typeface="Cambria Math" panose="02040503050406030204" pitchFamily="18" charset="0"/>
                            </a:rPr>
                            <m:t>ln</m:t>
                          </m:r>
                        </m:fName>
                        <m:e>
                          <m:f>
                            <m:fPr>
                              <m:ctrlPr>
                                <a:rPr lang="ru-RU" sz="1600" i="1">
                                  <a:latin typeface="Cambria Math" panose="02040503050406030204" pitchFamily="18" charset="0"/>
                                </a:rPr>
                              </m:ctrlPr>
                            </m:fPr>
                            <m:num>
                              <m:r>
                                <a:rPr lang="ru-RU" sz="1600" i="1">
                                  <a:latin typeface="Cambria Math" panose="02040503050406030204" pitchFamily="18" charset="0"/>
                                </a:rPr>
                                <m:t>1</m:t>
                              </m:r>
                            </m:num>
                            <m:den>
                              <m:d>
                                <m:dPr>
                                  <m:begChr m:val="|"/>
                                  <m:endChr m:val="|"/>
                                  <m:ctrlPr>
                                    <a:rPr lang="ru-RU" sz="1600" i="1">
                                      <a:latin typeface="Cambria Math" panose="02040503050406030204" pitchFamily="18" charset="0"/>
                                    </a:rPr>
                                  </m:ctrlPr>
                                </m:dPr>
                                <m:e>
                                  <m:sSup>
                                    <m:sSupPr>
                                      <m:ctrlPr>
                                        <a:rPr lang="ru-RU" sz="1600" i="1">
                                          <a:latin typeface="Cambria Math" panose="02040503050406030204" pitchFamily="18" charset="0"/>
                                        </a:rPr>
                                      </m:ctrlPr>
                                    </m:sSupPr>
                                    <m:e>
                                      <m:r>
                                        <a:rPr lang="ru-RU" sz="1600" i="1">
                                          <a:latin typeface="Cambria Math" panose="02040503050406030204" pitchFamily="18" charset="0"/>
                                        </a:rPr>
                                        <m:t>𝑧</m:t>
                                      </m:r>
                                    </m:e>
                                    <m:sup>
                                      <m:r>
                                        <a:rPr lang="ru-RU" sz="1600" i="1">
                                          <a:latin typeface="Cambria Math" panose="02040503050406030204" pitchFamily="18" charset="0"/>
                                        </a:rPr>
                                        <m:t>𝑚</m:t>
                                      </m:r>
                                    </m:sup>
                                  </m:sSup>
                                  <m:r>
                                    <a:rPr lang="ru-RU" sz="1600" i="1">
                                      <a:latin typeface="Cambria Math" panose="02040503050406030204" pitchFamily="18" charset="0"/>
                                    </a:rPr>
                                    <m:t>−</m:t>
                                  </m:r>
                                  <m:r>
                                    <a:rPr lang="ru-RU" sz="1600" i="1">
                                      <a:latin typeface="Cambria Math" panose="02040503050406030204" pitchFamily="18" charset="0"/>
                                    </a:rPr>
                                    <m:t>𝑦</m:t>
                                  </m:r>
                                </m:e>
                              </m:d>
                            </m:den>
                          </m:f>
                          <m:r>
                            <a:rPr lang="ru-RU" sz="1600" i="1">
                              <a:latin typeface="Cambria Math" panose="02040503050406030204" pitchFamily="18" charset="0"/>
                            </a:rPr>
                            <m:t>=</m:t>
                          </m:r>
                          <m:func>
                            <m:funcPr>
                              <m:ctrlPr>
                                <a:rPr lang="ru-RU" sz="1600" i="1">
                                  <a:latin typeface="Cambria Math" panose="02040503050406030204" pitchFamily="18" charset="0"/>
                                </a:rPr>
                              </m:ctrlPr>
                            </m:funcPr>
                            <m:fName>
                              <m:r>
                                <m:rPr>
                                  <m:sty m:val="p"/>
                                </m:rPr>
                                <a:rPr lang="en-US" sz="1600">
                                  <a:latin typeface="Cambria Math" panose="02040503050406030204" pitchFamily="18" charset="0"/>
                                </a:rPr>
                                <m:t>ln</m:t>
                              </m:r>
                            </m:fName>
                            <m:e>
                              <m:f>
                                <m:fPr>
                                  <m:ctrlPr>
                                    <a:rPr lang="ru-RU" sz="1600" i="1">
                                      <a:latin typeface="Cambria Math" panose="02040503050406030204" pitchFamily="18" charset="0"/>
                                    </a:rPr>
                                  </m:ctrlPr>
                                </m:fPr>
                                <m:num>
                                  <m:r>
                                    <a:rPr lang="ru-RU" sz="1600" i="1">
                                      <a:latin typeface="Cambria Math" panose="02040503050406030204" pitchFamily="18" charset="0"/>
                                    </a:rPr>
                                    <m:t>1</m:t>
                                  </m:r>
                                </m:num>
                                <m:den>
                                  <m:rad>
                                    <m:radPr>
                                      <m:degHide m:val="on"/>
                                      <m:ctrlPr>
                                        <a:rPr lang="ru-RU" sz="1600" i="1">
                                          <a:latin typeface="Cambria Math" panose="02040503050406030204" pitchFamily="18" charset="0"/>
                                        </a:rPr>
                                      </m:ctrlPr>
                                    </m:radPr>
                                    <m:deg/>
                                    <m:e>
                                      <m:nary>
                                        <m:naryPr>
                                          <m:chr m:val="∑"/>
                                          <m:limLoc m:val="undOvr"/>
                                          <m:ctrlPr>
                                            <a:rPr lang="ru-RU" sz="1600" i="1">
                                              <a:latin typeface="Cambria Math" panose="02040503050406030204" pitchFamily="18" charset="0"/>
                                            </a:rPr>
                                          </m:ctrlPr>
                                        </m:naryPr>
                                        <m:sub>
                                          <m:r>
                                            <a:rPr lang="en-US" sz="1600" i="1">
                                              <a:latin typeface="Cambria Math" panose="02040503050406030204" pitchFamily="18" charset="0"/>
                                            </a:rPr>
                                            <m:t>𝑛</m:t>
                                          </m:r>
                                          <m:r>
                                            <a:rPr lang="ru-RU" sz="1600" i="1">
                                              <a:latin typeface="Cambria Math" panose="02040503050406030204" pitchFamily="18" charset="0"/>
                                            </a:rPr>
                                            <m:t>=1</m:t>
                                          </m:r>
                                        </m:sub>
                                        <m:sup>
                                          <m:r>
                                            <m:rPr>
                                              <m:nor/>
                                            </m:rPr>
                                            <a:rPr lang="ru-RU" sz="1600" b="0" i="0" smtClean="0"/>
                                            <m:t>2</m:t>
                                          </m:r>
                                          <m:r>
                                            <a:rPr lang="ru-RU" sz="1600" i="1">
                                              <a:latin typeface="Cambria Math" panose="02040503050406030204" pitchFamily="18" charset="0"/>
                                            </a:rPr>
                                            <m:t> </m:t>
                                          </m:r>
                                        </m:sup>
                                        <m:e>
                                          <m:sSup>
                                            <m:sSupPr>
                                              <m:ctrlPr>
                                                <a:rPr lang="ru-RU" sz="1600" i="1">
                                                  <a:latin typeface="Cambria Math" panose="02040503050406030204" pitchFamily="18" charset="0"/>
                                                </a:rPr>
                                              </m:ctrlPr>
                                            </m:sSupPr>
                                            <m:e>
                                              <m:r>
                                                <a:rPr lang="ru-RU" sz="1600" i="1">
                                                  <a:latin typeface="Cambria Math" panose="02040503050406030204" pitchFamily="18" charset="0"/>
                                                </a:rPr>
                                                <m:t>(</m:t>
                                              </m:r>
                                              <m:sSubSup>
                                                <m:sSubSupPr>
                                                  <m:ctrlPr>
                                                    <a:rPr lang="ru-RU" sz="1600" i="1">
                                                      <a:latin typeface="Cambria Math" panose="02040503050406030204" pitchFamily="18" charset="0"/>
                                                    </a:rPr>
                                                  </m:ctrlPr>
                                                </m:sSubSupPr>
                                                <m:e>
                                                  <m:r>
                                                    <a:rPr lang="en-US" sz="1600" i="1">
                                                      <a:latin typeface="Cambria Math" panose="02040503050406030204" pitchFamily="18" charset="0"/>
                                                    </a:rPr>
                                                    <m:t>𝑧</m:t>
                                                  </m:r>
                                                </m:e>
                                                <m:sub>
                                                  <m:r>
                                                    <a:rPr lang="en-US" sz="1600" i="1">
                                                      <a:latin typeface="Cambria Math" panose="02040503050406030204" pitchFamily="18" charset="0"/>
                                                    </a:rPr>
                                                    <m:t>𝑛</m:t>
                                                  </m:r>
                                                </m:sub>
                                                <m:sup>
                                                  <m:r>
                                                    <a:rPr lang="en-US" sz="1600" i="1">
                                                      <a:latin typeface="Cambria Math" panose="02040503050406030204" pitchFamily="18" charset="0"/>
                                                    </a:rPr>
                                                    <m:t>𝑚</m:t>
                                                  </m:r>
                                                </m:sup>
                                              </m:sSubSup>
                                              <m:r>
                                                <a:rPr lang="ru-RU" sz="1600" i="1">
                                                  <a:latin typeface="Cambria Math" panose="02040503050406030204" pitchFamily="18" charset="0"/>
                                                </a:rPr>
                                                <m:t>−</m:t>
                                              </m:r>
                                              <m:sSub>
                                                <m:sSubPr>
                                                  <m:ctrlPr>
                                                    <a:rPr lang="ru-RU"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𝑛</m:t>
                                                  </m:r>
                                                </m:sub>
                                              </m:sSub>
                                              <m:r>
                                                <a:rPr lang="ru-RU" sz="1600" i="1">
                                                  <a:latin typeface="Cambria Math" panose="02040503050406030204" pitchFamily="18" charset="0"/>
                                                </a:rPr>
                                                <m:t>)</m:t>
                                              </m:r>
                                            </m:e>
                                            <m:sup>
                                              <m:r>
                                                <a:rPr lang="ru-RU" sz="1600" i="1">
                                                  <a:latin typeface="Cambria Math" panose="02040503050406030204" pitchFamily="18" charset="0"/>
                                                </a:rPr>
                                                <m:t>2</m:t>
                                              </m:r>
                                            </m:sup>
                                          </m:sSup>
                                        </m:e>
                                      </m:nary>
                                    </m:e>
                                  </m:rad>
                                </m:den>
                              </m:f>
                            </m:e>
                          </m:func>
                          <m:r>
                            <a:rPr lang="ru-RU" sz="1600" i="1">
                              <a:latin typeface="Cambria Math" panose="02040503050406030204" pitchFamily="18" charset="0"/>
                            </a:rPr>
                            <m:t>,</m:t>
                          </m:r>
                        </m:e>
                      </m:func>
                      <m:r>
                        <a:rPr lang="ru-RU" sz="1600" i="1">
                          <a:latin typeface="Cambria Math" panose="02040503050406030204" pitchFamily="18" charset="0"/>
                        </a:rPr>
                        <m:t> </m:t>
                      </m:r>
                      <m:sSup>
                        <m:sSupPr>
                          <m:ctrlPr>
                            <a:rPr lang="ru-RU" sz="1600" i="1">
                              <a:latin typeface="Cambria Math" panose="02040503050406030204" pitchFamily="18" charset="0"/>
                            </a:rPr>
                          </m:ctrlPr>
                        </m:sSupPr>
                        <m:e>
                          <m:r>
                            <a:rPr lang="ru-RU" sz="1600" i="1">
                              <a:latin typeface="Cambria Math" panose="02040503050406030204" pitchFamily="18" charset="0"/>
                            </a:rPr>
                            <m:t>𝑧</m:t>
                          </m:r>
                        </m:e>
                        <m:sup>
                          <m:r>
                            <a:rPr lang="ru-RU" sz="1600" i="1">
                              <a:latin typeface="Cambria Math" panose="02040503050406030204" pitchFamily="18" charset="0"/>
                            </a:rPr>
                            <m:t>𝑚</m:t>
                          </m:r>
                        </m:sup>
                      </m:sSup>
                      <m:r>
                        <a:rPr lang="ru-RU" sz="1600" i="1">
                          <a:latin typeface="Cambria Math" panose="02040503050406030204" pitchFamily="18" charset="0"/>
                        </a:rPr>
                        <m:t>∈</m:t>
                      </m:r>
                      <m:sSup>
                        <m:sSupPr>
                          <m:ctrlPr>
                            <a:rPr lang="ru-RU" sz="1600" i="1">
                              <a:latin typeface="Cambria Math" panose="02040503050406030204" pitchFamily="18" charset="0"/>
                            </a:rPr>
                          </m:ctrlPr>
                        </m:sSupPr>
                        <m:e>
                          <m:r>
                            <a:rPr lang="ru-RU" sz="1600" i="1">
                              <a:latin typeface="Cambria Math" panose="02040503050406030204" pitchFamily="18" charset="0"/>
                            </a:rPr>
                            <m:t>𝑄</m:t>
                          </m:r>
                        </m:e>
                        <m:sup>
                          <m:r>
                            <a:rPr lang="ru-RU" sz="1600" i="1">
                              <a:latin typeface="Cambria Math" panose="02040503050406030204" pitchFamily="18" charset="0"/>
                            </a:rPr>
                            <m:t>+</m:t>
                          </m:r>
                        </m:sup>
                      </m:sSup>
                      <m:r>
                        <a:rPr lang="ru-RU" sz="1600" i="1">
                          <a:latin typeface="Cambria Math" panose="02040503050406030204" pitchFamily="18" charset="0"/>
                        </a:rPr>
                        <m:t>, </m:t>
                      </m:r>
                      <m:r>
                        <a:rPr lang="ru-RU" sz="1600" i="1">
                          <a:latin typeface="Cambria Math" panose="02040503050406030204" pitchFamily="18" charset="0"/>
                        </a:rPr>
                        <m:t>𝑚</m:t>
                      </m:r>
                      <m:r>
                        <a:rPr lang="ru-RU" sz="1600" i="1">
                          <a:latin typeface="Cambria Math" panose="02040503050406030204" pitchFamily="18" charset="0"/>
                        </a:rPr>
                        <m:t>=1, 2, …, </m:t>
                      </m:r>
                      <m:r>
                        <a:rPr lang="ru-RU" sz="1600" i="1">
                          <a:latin typeface="Cambria Math" panose="02040503050406030204" pitchFamily="18" charset="0"/>
                        </a:rPr>
                        <m:t>𝑦</m:t>
                      </m:r>
                      <m:r>
                        <a:rPr lang="ru-RU" sz="1600" i="1">
                          <a:latin typeface="Cambria Math" panose="02040503050406030204" pitchFamily="18" charset="0"/>
                        </a:rPr>
                        <m:t>∈</m:t>
                      </m:r>
                      <m:r>
                        <a:rPr lang="ru-RU" sz="1600" i="1">
                          <a:latin typeface="Cambria Math" panose="02040503050406030204" pitchFamily="18" charset="0"/>
                        </a:rPr>
                        <m:t>𝜕</m:t>
                      </m:r>
                      <m:r>
                        <a:rPr lang="ru-RU" sz="1600" i="1">
                          <a:latin typeface="Cambria Math" panose="02040503050406030204" pitchFamily="18" charset="0"/>
                        </a:rPr>
                        <m:t>𝑄</m:t>
                      </m:r>
                      <m:r>
                        <a:rPr lang="ru-RU" sz="1600" i="1">
                          <a:latin typeface="Cambria Math" panose="02040503050406030204" pitchFamily="18" charset="0"/>
                        </a:rPr>
                        <m:t>,</m:t>
                      </m:r>
                    </m:oMath>
                  </m:oMathPara>
                </a14:m>
                <a:endParaRPr lang="ru-RU" dirty="0"/>
              </a:p>
              <a:p>
                <a:pPr marL="0" indent="0" algn="just">
                  <a:buNone/>
                </a:pPr>
                <a:r>
                  <a:rPr lang="ru-RU" dirty="0"/>
                  <a:t>которую назовём </a:t>
                </a:r>
                <a:r>
                  <a:rPr lang="ru-RU" b="1" i="1" dirty="0"/>
                  <a:t>системой базисных потенциалов</a:t>
                </a:r>
                <a:r>
                  <a:rPr lang="ru-RU" dirty="0"/>
                  <a:t>. Эта система является линейно независимой и замкнутой в</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r>
                      <a:rPr lang="ru-RU" i="1">
                        <a:latin typeface="Cambria Math" panose="02040503050406030204" pitchFamily="18" charset="0"/>
                      </a:rPr>
                      <m:t>(</m:t>
                    </m:r>
                    <m:r>
                      <a:rPr lang="ru-RU" i="1">
                        <a:latin typeface="Cambria Math" panose="02040503050406030204" pitchFamily="18" charset="0"/>
                      </a:rPr>
                      <m:t>𝜕</m:t>
                    </m:r>
                    <m:r>
                      <a:rPr lang="ru-RU" i="1">
                        <a:latin typeface="Cambria Math" panose="02040503050406030204" pitchFamily="18" charset="0"/>
                      </a:rPr>
                      <m:t>𝑄</m:t>
                    </m:r>
                    <m:r>
                      <a:rPr lang="ru-RU" i="1">
                        <a:latin typeface="Cambria Math" panose="02040503050406030204" pitchFamily="18" charset="0"/>
                      </a:rPr>
                      <m:t>)</m:t>
                    </m:r>
                  </m:oMath>
                </a14:m>
                <a:r>
                  <a:rPr lang="ru-RU" dirty="0"/>
                  <a:t>, а поскольку само пространство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r>
                      <a:rPr lang="ru-RU" i="1">
                        <a:latin typeface="Cambria Math" panose="02040503050406030204" pitchFamily="18" charset="0"/>
                      </a:rPr>
                      <m:t>(</m:t>
                    </m:r>
                    <m:r>
                      <a:rPr lang="ru-RU" i="1">
                        <a:latin typeface="Cambria Math" panose="02040503050406030204" pitchFamily="18" charset="0"/>
                      </a:rPr>
                      <m:t>𝜕</m:t>
                    </m:r>
                    <m:r>
                      <a:rPr lang="ru-RU" i="1">
                        <a:latin typeface="Cambria Math" panose="02040503050406030204" pitchFamily="18" charset="0"/>
                      </a:rPr>
                      <m:t>𝑄</m:t>
                    </m:r>
                    <m:r>
                      <a:rPr lang="ru-RU" i="1">
                        <a:latin typeface="Cambria Math" panose="02040503050406030204" pitchFamily="18" charset="0"/>
                      </a:rPr>
                      <m:t>)</m:t>
                    </m:r>
                  </m:oMath>
                </a14:m>
                <a:r>
                  <a:rPr lang="ru-RU" dirty="0"/>
                  <a:t> является сепарабельным и гильбертовым, то замкнутость в нём эквивалентна полноте.</a:t>
                </a:r>
              </a:p>
              <a:p>
                <a:pPr marL="0" indent="0" algn="just">
                  <a:buNone/>
                </a:pPr>
                <a:r>
                  <a:rPr lang="ru-RU" dirty="0"/>
                  <a:t>Поскольку система базисных потенциалов является полной и линейно независимой, то всякую функцию из пространства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r>
                      <a:rPr lang="ru-RU" i="1">
                        <a:latin typeface="Cambria Math" panose="02040503050406030204" pitchFamily="18" charset="0"/>
                      </a:rPr>
                      <m:t>(</m:t>
                    </m:r>
                    <m:r>
                      <a:rPr lang="ru-RU" i="1">
                        <a:latin typeface="Cambria Math" panose="02040503050406030204" pitchFamily="18" charset="0"/>
                      </a:rPr>
                      <m:t>𝜕</m:t>
                    </m:r>
                    <m:r>
                      <a:rPr lang="ru-RU" i="1">
                        <a:latin typeface="Cambria Math" panose="02040503050406030204" pitchFamily="18" charset="0"/>
                      </a:rPr>
                      <m:t>𝑄</m:t>
                    </m:r>
                    <m:r>
                      <a:rPr lang="ru-RU" i="1">
                        <a:latin typeface="Cambria Math" panose="02040503050406030204" pitchFamily="18" charset="0"/>
                      </a:rPr>
                      <m:t>)</m:t>
                    </m:r>
                  </m:oMath>
                </a14:m>
                <a:r>
                  <a:rPr lang="ru-RU" dirty="0"/>
                  <a:t> можно с любой степенью точности аппроксимировать линейной комбинацией конечного числа базисных потенциалов, то есть</a:t>
                </a: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m:t>
                      </m:r>
                      <m:r>
                        <a:rPr lang="ru-RU" i="1">
                          <a:latin typeface="Cambria Math" panose="02040503050406030204" pitchFamily="18" charset="0"/>
                        </a:rPr>
                        <m:t>𝑓</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r>
                        <a:rPr lang="ru-RU" i="1">
                          <a:latin typeface="Cambria Math" panose="02040503050406030204" pitchFamily="18" charset="0"/>
                        </a:rPr>
                        <m:t> ∀ </m:t>
                      </m:r>
                      <m:r>
                        <a:rPr lang="ru-RU" i="1">
                          <a:latin typeface="Cambria Math" panose="02040503050406030204" pitchFamily="18" charset="0"/>
                        </a:rPr>
                        <m:t>𝜀</m:t>
                      </m:r>
                      <m:r>
                        <a:rPr lang="ru-RU" i="1">
                          <a:latin typeface="Cambria Math" panose="02040503050406030204" pitchFamily="18" charset="0"/>
                        </a:rPr>
                        <m:t>&gt;0 ∃</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r>
                        <a:rPr lang="ru-RU" i="1">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r>
                                <a:rPr lang="ru-RU" i="1">
                                  <a:latin typeface="Cambria Math" panose="02040503050406030204" pitchFamily="18" charset="0"/>
                                </a:rPr>
                                <m:t>𝑓</m:t>
                              </m:r>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r>
                        <a:rPr lang="ru-RU" i="1">
                          <a:latin typeface="Cambria Math" panose="02040503050406030204" pitchFamily="18" charset="0"/>
                        </a:rPr>
                        <m:t>&lt;</m:t>
                      </m:r>
                      <m:r>
                        <a:rPr lang="ru-RU" i="1">
                          <a:latin typeface="Cambria Math" panose="02040503050406030204" pitchFamily="18" charset="0"/>
                        </a:rPr>
                        <m:t>𝜀</m:t>
                      </m:r>
                      <m:r>
                        <a:rPr lang="ru-RU" i="1">
                          <a:latin typeface="Cambria Math" panose="02040503050406030204" pitchFamily="18" charset="0"/>
                        </a:rPr>
                        <m:t>.</m:t>
                      </m:r>
                    </m:oMath>
                  </m:oMathPara>
                </a14:m>
                <a:endParaRPr lang="ru-RU" dirty="0"/>
              </a:p>
            </p:txBody>
          </p:sp>
        </mc:Choice>
        <mc:Fallback xmlns="">
          <p:sp>
            <p:nvSpPr>
              <p:cNvPr id="3" name="Объект 2">
                <a:extLst>
                  <a:ext uri="{FF2B5EF4-FFF2-40B4-BE49-F238E27FC236}">
                    <a16:creationId xmlns:a16="http://schemas.microsoft.com/office/drawing/2014/main" id="{C9621073-4BF1-4761-945B-FA4BA2F56C79}"/>
                  </a:ext>
                </a:extLst>
              </p:cNvPr>
              <p:cNvSpPr>
                <a:spLocks noGrp="1" noRot="1" noChangeAspect="1" noMove="1" noResize="1" noEditPoints="1" noAdjustHandles="1" noChangeArrowheads="1" noChangeShapeType="1" noTextEdit="1"/>
              </p:cNvSpPr>
              <p:nvPr>
                <p:ph idx="1"/>
              </p:nvPr>
            </p:nvSpPr>
            <p:spPr>
              <a:xfrm>
                <a:off x="677334" y="1488613"/>
                <a:ext cx="8596668" cy="3880773"/>
              </a:xfrm>
              <a:blipFill>
                <a:blip r:embed="rId3"/>
                <a:stretch>
                  <a:fillRect l="-284" t="-785" r="-284"/>
                </a:stretch>
              </a:blipFill>
            </p:spPr>
            <p:txBody>
              <a:bodyPr/>
              <a:lstStyle/>
              <a:p>
                <a:r>
                  <a:rPr lang="ru-RU">
                    <a:noFill/>
                  </a:rPr>
                  <a:t> </a:t>
                </a:r>
              </a:p>
            </p:txBody>
          </p:sp>
        </mc:Fallback>
      </mc:AlternateContent>
    </p:spTree>
    <p:extLst>
      <p:ext uri="{BB962C8B-B14F-4D97-AF65-F5344CB8AC3E}">
        <p14:creationId xmlns:p14="http://schemas.microsoft.com/office/powerpoint/2010/main" val="358460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5FE57C-6917-40E2-8C83-8B5A624A7A59}"/>
              </a:ext>
            </a:extLst>
          </p:cNvPr>
          <p:cNvSpPr>
            <a:spLocks noGrp="1"/>
          </p:cNvSpPr>
          <p:nvPr>
            <p:ph type="title"/>
          </p:nvPr>
        </p:nvSpPr>
        <p:spPr>
          <a:xfrm>
            <a:off x="287677" y="159626"/>
            <a:ext cx="8596668" cy="1320800"/>
          </a:xfrm>
        </p:spPr>
        <p:txBody>
          <a:bodyPr/>
          <a:lstStyle/>
          <a:p>
            <a:r>
              <a:rPr lang="ru-RU" dirty="0"/>
              <a:t>Аппроксимация</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1AE562E-6356-4C5A-B305-3388FCC6B8E6}"/>
                  </a:ext>
                </a:extLst>
              </p:cNvPr>
              <p:cNvSpPr>
                <a:spLocks noGrp="1"/>
              </p:cNvSpPr>
              <p:nvPr>
                <p:ph idx="1"/>
              </p:nvPr>
            </p:nvSpPr>
            <p:spPr>
              <a:xfrm>
                <a:off x="287677" y="657546"/>
                <a:ext cx="9250606" cy="6200454"/>
              </a:xfrm>
            </p:spPr>
            <p:txBody>
              <a:bodyPr>
                <a:normAutofit fontScale="92500" lnSpcReduction="10000"/>
              </a:bodyPr>
              <a:lstStyle/>
              <a:p>
                <a:pPr algn="just"/>
                <a:r>
                  <a:rPr lang="ru-RU" dirty="0"/>
                  <a:t>Исходная задача свелась к следующей: из наперёд заданных условий </a:t>
                </a:r>
                <a14:m>
                  <m:oMath xmlns:m="http://schemas.openxmlformats.org/officeDocument/2006/math">
                    <m:d>
                      <m:dPr>
                        <m:begChr m:val="{"/>
                        <m:endChr m:val=""/>
                        <m:ctrlPr>
                          <a:rPr lang="ru-RU" i="1">
                            <a:latin typeface="Cambria Math" panose="02040503050406030204" pitchFamily="18" charset="0"/>
                          </a:rPr>
                        </m:ctrlPr>
                      </m:dPr>
                      <m:e>
                        <m:eqArr>
                          <m:eqArrPr>
                            <m:ctrlPr>
                              <a:rPr lang="ru-RU" i="1">
                                <a:latin typeface="Cambria Math" panose="02040503050406030204" pitchFamily="18" charset="0"/>
                              </a:rPr>
                            </m:ctrlPr>
                          </m:eqArrPr>
                          <m:e>
                            <m:r>
                              <a:rPr lang="ru-RU" i="1">
                                <a:latin typeface="Cambria Math" panose="02040503050406030204" pitchFamily="18" charset="0"/>
                              </a:rPr>
                              <m:t>∆</m:t>
                            </m:r>
                            <m:r>
                              <a:rPr lang="ru-RU" i="1">
                                <a:latin typeface="Cambria Math" panose="02040503050406030204" pitchFamily="18" charset="0"/>
                              </a:rPr>
                              <m:t>𝑢</m:t>
                            </m:r>
                            <m:sSub>
                              <m:sSubPr>
                                <m:ctrlPr>
                                  <a:rPr lang="ru-RU" i="1">
                                    <a:latin typeface="Cambria Math" panose="02040503050406030204" pitchFamily="18" charset="0"/>
                                  </a:rPr>
                                </m:ctrlPr>
                              </m:sSubPr>
                              <m:e>
                                <m:r>
                                  <a:rPr lang="ru-RU" i="1">
                                    <a:latin typeface="Cambria Math" panose="02040503050406030204" pitchFamily="18" charset="0"/>
                                  </a:rPr>
                                  <m:t>|</m:t>
                                </m:r>
                              </m:e>
                              <m:sub>
                                <m:r>
                                  <a:rPr lang="ru-RU" i="1">
                                    <a:latin typeface="Cambria Math" panose="02040503050406030204" pitchFamily="18" charset="0"/>
                                  </a:rPr>
                                  <m:t>𝑄</m:t>
                                </m:r>
                              </m:sub>
                            </m:sSub>
                            <m:r>
                              <a:rPr lang="ru-RU" i="1">
                                <a:latin typeface="Cambria Math" panose="02040503050406030204" pitchFamily="18" charset="0"/>
                              </a:rPr>
                              <m:t>=0</m:t>
                            </m:r>
                          </m:e>
                          <m:e>
                            <m:r>
                              <a:rPr lang="ru-RU" i="1">
                                <a:latin typeface="Cambria Math" panose="02040503050406030204" pitchFamily="18" charset="0"/>
                              </a:rPr>
                              <m:t>𝑢</m:t>
                            </m:r>
                            <m:sSub>
                              <m:sSubPr>
                                <m:ctrlPr>
                                  <a:rPr lang="ru-RU" i="1">
                                    <a:latin typeface="Cambria Math" panose="02040503050406030204" pitchFamily="18" charset="0"/>
                                  </a:rPr>
                                </m:ctrlPr>
                              </m:sSubPr>
                              <m:e>
                                <m:r>
                                  <a:rPr lang="ru-RU" i="1">
                                    <a:latin typeface="Cambria Math" panose="02040503050406030204" pitchFamily="18" charset="0"/>
                                  </a:rPr>
                                  <m:t>|</m:t>
                                </m:r>
                              </m:e>
                              <m:sub>
                                <m:r>
                                  <a:rPr lang="ru-RU" i="1">
                                    <a:latin typeface="Cambria Math" panose="02040503050406030204" pitchFamily="18" charset="0"/>
                                  </a:rPr>
                                  <m:t>𝜕</m:t>
                                </m:r>
                                <m:r>
                                  <a:rPr lang="ru-RU" i="1">
                                    <a:latin typeface="Cambria Math" panose="02040503050406030204" pitchFamily="18" charset="0"/>
                                  </a:rPr>
                                  <m:t>𝑄</m:t>
                                </m:r>
                              </m:sub>
                            </m:sSub>
                            <m:r>
                              <a:rPr lang="ru-RU" i="1">
                                <a:latin typeface="Cambria Math" panose="02040503050406030204" pitchFamily="18" charset="0"/>
                              </a:rPr>
                              <m:t>=</m:t>
                            </m:r>
                            <m:r>
                              <a:rPr lang="ru-RU" i="1">
                                <a:latin typeface="Cambria Math" panose="02040503050406030204" pitchFamily="18" charset="0"/>
                              </a:rPr>
                              <m:t>𝜑</m:t>
                            </m:r>
                          </m:e>
                        </m:eqArr>
                      </m:e>
                    </m:d>
                    <m:r>
                      <a:rPr lang="ru-RU" i="1">
                        <a:latin typeface="Cambria Math" panose="02040503050406030204" pitchFamily="18" charset="0"/>
                      </a:rPr>
                      <m:t> </m:t>
                    </m:r>
                  </m:oMath>
                </a14:m>
                <a:r>
                  <a:rPr lang="ru-RU" dirty="0"/>
                  <a:t>и заданных </a:t>
                </a:r>
                <a14:m>
                  <m:oMath xmlns:m="http://schemas.openxmlformats.org/officeDocument/2006/math">
                    <m:r>
                      <a:rPr lang="ru-RU" i="1">
                        <a:latin typeface="Cambria Math" panose="02040503050406030204" pitchFamily="18" charset="0"/>
                      </a:rPr>
                      <m:t>𝑁</m:t>
                    </m:r>
                  </m:oMath>
                </a14:m>
                <a:r>
                  <a:rPr lang="ru-RU" dirty="0"/>
                  <a:t> точек требуется найти такую комбинацию (вектор) коэффициентов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r>
                      <a:rPr lang="ru-RU" i="1">
                        <a:latin typeface="Cambria Math" panose="02040503050406030204" pitchFamily="18" charset="0"/>
                      </a:rPr>
                      <m:t>, </m:t>
                    </m:r>
                    <m:r>
                      <a:rPr lang="ru-RU" i="1">
                        <a:latin typeface="Cambria Math" panose="02040503050406030204" pitchFamily="18" charset="0"/>
                      </a:rPr>
                      <m:t>𝑚</m:t>
                    </m:r>
                    <m:r>
                      <a:rPr lang="ru-RU" i="1">
                        <a:latin typeface="Cambria Math" panose="02040503050406030204" pitchFamily="18" charset="0"/>
                      </a:rPr>
                      <m:t>=1, 2, …, </m:t>
                    </m:r>
                  </m:oMath>
                </a14:m>
                <a:r>
                  <a:rPr lang="ru-RU" dirty="0"/>
                  <a:t>чтобы функция </a:t>
                </a:r>
                <a14:m>
                  <m:oMath xmlns:m="http://schemas.openxmlformats.org/officeDocument/2006/math">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𝑛</m:t>
                        </m:r>
                      </m:sub>
                    </m:sSub>
                    <m:r>
                      <a:rPr lang="ru-RU" i="1">
                        <a:latin typeface="Cambria Math" panose="02040503050406030204" pitchFamily="18" charset="0"/>
                      </a:rPr>
                      <m:t>)</m:t>
                    </m:r>
                  </m:oMath>
                </a14:m>
                <a:r>
                  <a:rPr lang="ru-RU" dirty="0"/>
                  <a:t> приближалась максимально возможно, то есть</a:t>
                </a:r>
              </a:p>
              <a:p>
                <a:pPr marL="0" indent="0" algn="just">
                  <a:buNone/>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𝐹</m:t>
                      </m:r>
                      <m:d>
                        <m:dPr>
                          <m:ctrlPr>
                            <a:rPr lang="ru-RU" i="1">
                              <a:latin typeface="Cambria Math" panose="02040503050406030204" pitchFamily="18" charset="0"/>
                            </a:rPr>
                          </m:ctrlPr>
                        </m:dPr>
                        <m:e>
                          <m:r>
                            <a:rPr lang="ru-RU" i="1">
                              <a:latin typeface="Cambria Math" panose="02040503050406030204" pitchFamily="18" charset="0"/>
                            </a:rPr>
                            <m:t>𝑐</m:t>
                          </m:r>
                        </m:e>
                      </m:d>
                      <m:r>
                        <a:rPr lang="en-US" i="1">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en-US"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en-US"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en-US"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r>
                        <a:rPr lang="en-US" i="1">
                          <a:latin typeface="Cambria Math" panose="02040503050406030204" pitchFamily="18" charset="0"/>
                        </a:rPr>
                        <m:t>→</m:t>
                      </m:r>
                      <m:r>
                        <m:rPr>
                          <m:nor/>
                        </m:rPr>
                        <a:rPr lang="en-US"/>
                        <m:t>min</m:t>
                      </m:r>
                    </m:oMath>
                  </m:oMathPara>
                </a14:m>
                <a:endParaRPr lang="ru-RU" dirty="0"/>
              </a:p>
              <a:p>
                <a:pPr marL="0" indent="0" algn="just">
                  <a:buNone/>
                </a:pPr>
                <a:r>
                  <a:rPr lang="ru-RU" dirty="0"/>
                  <a:t>Так как пространство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oMath>
                </a14:m>
                <a:r>
                  <a:rPr lang="ru-RU" dirty="0"/>
                  <a:t> – гильбертово, то норма в нём выражается через скалярное произведение и описанная задача сводится к минимизации квадратичного функционала:</a:t>
                </a:r>
              </a:p>
              <a:p>
                <a:pPr marL="0" indent="0" algn="ctr">
                  <a:buNone/>
                </a:pPr>
                <a14:m>
                  <m:oMath xmlns:m="http://schemas.openxmlformats.org/officeDocument/2006/math">
                    <m:sSubSup>
                      <m:sSubSupPr>
                        <m:ctrlPr>
                          <a:rPr lang="ru-RU" i="1">
                            <a:latin typeface="Cambria Math" panose="02040503050406030204" pitchFamily="18" charset="0"/>
                          </a:rPr>
                        </m:ctrlPr>
                      </m:sSubSupPr>
                      <m:e>
                        <m:d>
                          <m:dPr>
                            <m:begChr m:val="‖"/>
                            <m:endChr m:val="‖"/>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up>
                        <m:r>
                          <a:rPr lang="ru-RU" i="1">
                            <a:latin typeface="Cambria Math" panose="02040503050406030204" pitchFamily="18" charset="0"/>
                          </a:rPr>
                          <m:t>2</m:t>
                        </m:r>
                      </m:sup>
                    </m:sSubSup>
                  </m:oMath>
                </a14:m>
                <a:r>
                  <a:rPr lang="ru-RU" dirty="0"/>
                  <a:t> </a:t>
                </a:r>
                <a14:m>
                  <m:oMath xmlns:m="http://schemas.openxmlformats.org/officeDocument/2006/math">
                    <m:r>
                      <a:rPr lang="ru-RU" i="1">
                        <a:latin typeface="Cambria Math" panose="02040503050406030204" pitchFamily="18" charset="0"/>
                      </a:rPr>
                      <m:t>=</m:t>
                    </m:r>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r>
                              <a:rPr lang="ru-RU" i="1">
                                <a:latin typeface="Cambria Math" panose="02040503050406030204" pitchFamily="18" charset="0"/>
                              </a:rPr>
                              <m:t>𝜑</m:t>
                            </m:r>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r>
                      <a:rPr lang="ru-RU" i="1">
                        <a:latin typeface="Cambria Math" panose="02040503050406030204" pitchFamily="18" charset="0"/>
                      </a:rPr>
                      <m:t>−2</m:t>
                    </m:r>
                    <m:nary>
                      <m:naryPr>
                        <m:chr m:val="∑"/>
                        <m:limLoc m:val="undOvr"/>
                        <m:ctrlPr>
                          <a:rPr lang="ru-RU" i="1">
                            <a:latin typeface="Cambria Math" panose="02040503050406030204" pitchFamily="18" charset="0"/>
                          </a:rPr>
                        </m:ctrlPr>
                      </m:naryPr>
                      <m:sub>
                        <m:r>
                          <a:rPr lang="ru-RU" i="1">
                            <a:latin typeface="Cambria Math" panose="02040503050406030204" pitchFamily="18" charset="0"/>
                          </a:rPr>
                          <m:t>𝑚</m:t>
                        </m:r>
                        <m:r>
                          <a:rPr lang="ru-RU" i="1">
                            <a:latin typeface="Cambria Math" panose="02040503050406030204" pitchFamily="18" charset="0"/>
                          </a:rPr>
                          <m:t>=1</m:t>
                        </m:r>
                      </m:sub>
                      <m:sup>
                        <m:r>
                          <a:rPr lang="ru-RU" i="1">
                            <a:latin typeface="Cambria Math" panose="02040503050406030204" pitchFamily="18" charset="0"/>
                          </a:rPr>
                          <m:t>𝑁</m:t>
                        </m:r>
                      </m:sup>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𝑚</m:t>
                            </m:r>
                          </m:sub>
                        </m:sSub>
                      </m:e>
                    </m:nary>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𝑚</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r>
                      <a:rPr lang="ru-RU" i="1">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d>
                    <m:d>
                      <m:dPr>
                        <m:ctrlPr>
                          <a:rPr lang="ru-RU" i="1">
                            <a:latin typeface="Cambria Math" panose="02040503050406030204" pitchFamily="18" charset="0"/>
                          </a:rPr>
                        </m:ctrlPr>
                      </m:dPr>
                      <m:e>
                        <m:m>
                          <m:mPr>
                            <m:mcs>
                              <m:mc>
                                <m:mcPr>
                                  <m:count m:val="3"/>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r>
                            <m:e>
                              <m:r>
                                <a:rPr lang="ru-RU" i="1">
                                  <a:latin typeface="Cambria Math" panose="02040503050406030204" pitchFamily="18" charset="0"/>
                                </a:rPr>
                                <m:t>⋮</m:t>
                              </m:r>
                            </m:e>
                            <m:e>
                              <m:r>
                                <a:rPr lang="ru-RU" i="1">
                                  <a:latin typeface="Cambria Math" panose="02040503050406030204" pitchFamily="18" charset="0"/>
                                </a:rPr>
                                <m:t>⋱</m:t>
                              </m:r>
                            </m:e>
                            <m:e>
                              <m:r>
                                <a:rPr lang="ru-RU" i="1">
                                  <a:latin typeface="Cambria Math" panose="02040503050406030204" pitchFamily="18" charset="0"/>
                                </a:rPr>
                                <m:t>⋮</m:t>
                              </m:r>
                            </m:e>
                          </m:m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smtClean="0">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
                      </m:e>
                    </m:d>
                    <m:d>
                      <m:dPr>
                        <m:ctrlPr>
                          <a:rPr lang="ru-RU" i="1">
                            <a:latin typeface="Cambria Math" panose="02040503050406030204" pitchFamily="18" charset="0"/>
                          </a:rPr>
                        </m:ctrlPr>
                      </m:dP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e>
                          <m:e>
                            <m:r>
                              <a:rPr lang="ru-RU" i="1">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eqArr>
                      </m:e>
                    </m:d>
                    <m:r>
                      <a:rPr lang="en-US" i="1">
                        <a:latin typeface="Cambria Math" panose="02040503050406030204" pitchFamily="18" charset="0"/>
                      </a:rPr>
                      <m:t>→</m:t>
                    </m:r>
                    <m:r>
                      <m:rPr>
                        <m:nor/>
                      </m:rPr>
                      <a:rPr lang="en-US"/>
                      <m:t>min</m:t>
                    </m:r>
                  </m:oMath>
                </a14:m>
                <a:endParaRPr lang="ru-RU" dirty="0"/>
              </a:p>
              <a:p>
                <a:pPr marL="0" indent="0" algn="just">
                  <a:buNone/>
                </a:pPr>
                <a:r>
                  <a:rPr lang="ru-RU" dirty="0"/>
                  <a:t>Методами математического анализа можно проверить, что заданный функционал имеет единственную точку экстремума, которая является именно точкой минимума и находится из решения системы линейных уравнений:</a:t>
                </a:r>
              </a:p>
              <a:p>
                <a:pPr marL="0" indent="0" algn="ctr">
                  <a:buNone/>
                </a:pPr>
                <a14:m>
                  <m:oMath xmlns:m="http://schemas.openxmlformats.org/officeDocument/2006/math">
                    <m:d>
                      <m:dPr>
                        <m:ctrlPr>
                          <a:rPr lang="ru-RU" i="1" smtClean="0">
                            <a:latin typeface="Cambria Math" panose="02040503050406030204" pitchFamily="18" charset="0"/>
                          </a:rPr>
                        </m:ctrlPr>
                      </m:dPr>
                      <m:e>
                        <m:m>
                          <m:mPr>
                            <m:mcs>
                              <m:mc>
                                <m:mcPr>
                                  <m:count m:val="3"/>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r>
                            <m:e>
                              <m:r>
                                <a:rPr lang="ru-RU" i="1">
                                  <a:latin typeface="Cambria Math" panose="02040503050406030204" pitchFamily="18" charset="0"/>
                                </a:rPr>
                                <m:t>⋮</m:t>
                              </m:r>
                            </m:e>
                            <m:e>
                              <m:r>
                                <a:rPr lang="ru-RU" i="1">
                                  <a:latin typeface="Cambria Math" panose="02040503050406030204" pitchFamily="18" charset="0"/>
                                </a:rPr>
                                <m:t>⋱</m:t>
                              </m:r>
                            </m:e>
                            <m:e>
                              <m:r>
                                <a:rPr lang="ru-RU" i="1">
                                  <a:latin typeface="Cambria Math" panose="02040503050406030204" pitchFamily="18" charset="0"/>
                                </a:rPr>
                                <m:t>⋮</m:t>
                              </m:r>
                            </m:e>
                          </m:mr>
                          <m:mr>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1</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sSub>
                                    <m:sSubPr>
                                      <m:ctrlPr>
                                        <a:rPr lang="ru-RU" i="1">
                                          <a:latin typeface="Cambria Math" panose="02040503050406030204" pitchFamily="18" charset="0"/>
                                        </a:rPr>
                                      </m:ctrlPr>
                                    </m:sSubPr>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r>
                                        <a:rPr lang="ru-RU" i="1">
                                          <a:latin typeface="Cambria Math" panose="02040503050406030204" pitchFamily="18" charset="0"/>
                                        </a:rPr>
                                        <m:t>𝛼</m:t>
                                      </m:r>
                                    </m:e>
                                    <m:sub>
                                      <m:r>
                                        <a:rPr lang="ru-RU" i="1">
                                          <a:latin typeface="Cambria Math" panose="02040503050406030204" pitchFamily="18" charset="0"/>
                                        </a:rPr>
                                        <m:t>𝑁</m:t>
                                      </m:r>
                                    </m:sub>
                                  </m:sSub>
                                  <m:r>
                                    <a:rPr lang="ru-RU" i="1">
                                      <a:latin typeface="Cambria Math" panose="02040503050406030204" pitchFamily="18" charset="0"/>
                                    </a:rPr>
                                    <m:t>)</m:t>
                                  </m:r>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mr>
                        </m:m>
                      </m:e>
                    </m:d>
                    <m:d>
                      <m:dPr>
                        <m:ctrlPr>
                          <a:rPr lang="ru-RU" i="1">
                            <a:latin typeface="Cambria Math" panose="02040503050406030204" pitchFamily="18" charset="0"/>
                          </a:rPr>
                        </m:ctrlPr>
                      </m:dP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sub>
                            </m:sSub>
                          </m:e>
                          <m:e>
                            <m:r>
                              <a:rPr lang="ru-RU" i="1">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𝑁</m:t>
                                </m:r>
                              </m:sub>
                            </m:sSub>
                          </m:e>
                        </m:eqArr>
                      </m:e>
                    </m:d>
                  </m:oMath>
                </a14:m>
                <a:r>
                  <a:rPr lang="ru-RU" dirty="0"/>
                  <a:t>= </a:t>
                </a:r>
                <a14:m>
                  <m:oMath xmlns:m="http://schemas.openxmlformats.org/officeDocument/2006/math">
                    <m:d>
                      <m:dPr>
                        <m:ctrlPr>
                          <a:rPr lang="ru-RU" i="1">
                            <a:latin typeface="Cambria Math" panose="02040503050406030204" pitchFamily="18" charset="0"/>
                          </a:rPr>
                        </m:ctrlPr>
                      </m:dP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1</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
                            <m:r>
                              <a:rPr lang="ru-RU" i="1">
                                <a:latin typeface="Cambria Math" panose="02040503050406030204" pitchFamily="18" charset="0"/>
                              </a:rPr>
                              <m:t>⋮</m:t>
                            </m:r>
                          </m:e>
                          <m:e>
                            <m:sSub>
                              <m:sSubPr>
                                <m:ctrlPr>
                                  <a:rPr lang="ru-RU" i="1">
                                    <a:latin typeface="Cambria Math" panose="02040503050406030204" pitchFamily="18" charset="0"/>
                                  </a:rPr>
                                </m:ctrlPr>
                              </m:sSubPr>
                              <m:e>
                                <m:d>
                                  <m:dPr>
                                    <m:ctrlPr>
                                      <a:rPr lang="ru-RU" i="1">
                                        <a:latin typeface="Cambria Math" panose="02040503050406030204" pitchFamily="18" charset="0"/>
                                      </a:rPr>
                                    </m:ctrlPr>
                                  </m:dPr>
                                  <m:e>
                                    <m:r>
                                      <a:rPr lang="ru-RU" i="1">
                                        <a:latin typeface="Cambria Math" panose="02040503050406030204" pitchFamily="18" charset="0"/>
                                      </a:rPr>
                                      <m:t>𝜑</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ru-RU" i="1">
                                            <a:latin typeface="Cambria Math" panose="02040503050406030204" pitchFamily="18" charset="0"/>
                                          </a:rPr>
                                          <m:t>𝑁</m:t>
                                        </m:r>
                                      </m:sub>
                                    </m:sSub>
                                  </m:e>
                                </m:d>
                              </m:e>
                              <m:sub>
                                <m:sSub>
                                  <m:sSubPr>
                                    <m:ctrlPr>
                                      <a:rPr lang="ru-RU" i="1">
                                        <a:latin typeface="Cambria Math" panose="02040503050406030204" pitchFamily="18" charset="0"/>
                                      </a:rPr>
                                    </m:ctrlPr>
                                  </m:sSubPr>
                                  <m:e>
                                    <m:r>
                                      <a:rPr lang="ru-RU" i="1">
                                        <a:latin typeface="Cambria Math" panose="02040503050406030204" pitchFamily="18" charset="0"/>
                                      </a:rPr>
                                      <m:t> </m:t>
                                    </m:r>
                                    <m:r>
                                      <a:rPr lang="ru-RU" i="1">
                                        <a:latin typeface="Cambria Math" panose="02040503050406030204" pitchFamily="18" charset="0"/>
                                      </a:rPr>
                                      <m:t>𝐿</m:t>
                                    </m:r>
                                  </m:e>
                                  <m:sub>
                                    <m:r>
                                      <a:rPr lang="ru-RU" i="1">
                                        <a:latin typeface="Cambria Math" panose="02040503050406030204" pitchFamily="18" charset="0"/>
                                      </a:rPr>
                                      <m:t>2</m:t>
                                    </m:r>
                                  </m:sub>
                                </m:sSub>
                                <m:d>
                                  <m:dPr>
                                    <m:ctrlPr>
                                      <a:rPr lang="ru-RU" i="1">
                                        <a:latin typeface="Cambria Math" panose="02040503050406030204" pitchFamily="18" charset="0"/>
                                      </a:rPr>
                                    </m:ctrlPr>
                                  </m:dPr>
                                  <m:e>
                                    <m:r>
                                      <a:rPr lang="ru-RU" i="1">
                                        <a:latin typeface="Cambria Math" panose="02040503050406030204" pitchFamily="18" charset="0"/>
                                      </a:rPr>
                                      <m:t>𝜕</m:t>
                                    </m:r>
                                    <m:r>
                                      <a:rPr lang="ru-RU" i="1">
                                        <a:latin typeface="Cambria Math" panose="02040503050406030204" pitchFamily="18" charset="0"/>
                                      </a:rPr>
                                      <m:t>𝑄</m:t>
                                    </m:r>
                                  </m:e>
                                </m:d>
                              </m:sub>
                            </m:sSub>
                          </m:e>
                        </m:eqArr>
                      </m:e>
                    </m:d>
                  </m:oMath>
                </a14:m>
                <a:endParaRPr lang="ru-RU" dirty="0"/>
              </a:p>
            </p:txBody>
          </p:sp>
        </mc:Choice>
        <mc:Fallback xmlns="">
          <p:sp>
            <p:nvSpPr>
              <p:cNvPr id="3" name="Объект 2">
                <a:extLst>
                  <a:ext uri="{FF2B5EF4-FFF2-40B4-BE49-F238E27FC236}">
                    <a16:creationId xmlns:a16="http://schemas.microsoft.com/office/drawing/2014/main" id="{51AE562E-6356-4C5A-B305-3388FCC6B8E6}"/>
                  </a:ext>
                </a:extLst>
              </p:cNvPr>
              <p:cNvSpPr>
                <a:spLocks noGrp="1" noRot="1" noChangeAspect="1" noMove="1" noResize="1" noEditPoints="1" noAdjustHandles="1" noChangeArrowheads="1" noChangeShapeType="1" noTextEdit="1"/>
              </p:cNvSpPr>
              <p:nvPr>
                <p:ph idx="1"/>
              </p:nvPr>
            </p:nvSpPr>
            <p:spPr>
              <a:xfrm>
                <a:off x="287677" y="657546"/>
                <a:ext cx="9250606" cy="6200454"/>
              </a:xfrm>
              <a:blipFill>
                <a:blip r:embed="rId3"/>
                <a:stretch>
                  <a:fillRect l="-395" r="-395"/>
                </a:stretch>
              </a:blipFill>
            </p:spPr>
            <p:txBody>
              <a:bodyPr/>
              <a:lstStyle/>
              <a:p>
                <a:r>
                  <a:rPr lang="ru-RU">
                    <a:noFill/>
                  </a:rPr>
                  <a:t> </a:t>
                </a:r>
              </a:p>
            </p:txBody>
          </p:sp>
        </mc:Fallback>
      </mc:AlternateContent>
    </p:spTree>
    <p:extLst>
      <p:ext uri="{BB962C8B-B14F-4D97-AF65-F5344CB8AC3E}">
        <p14:creationId xmlns:p14="http://schemas.microsoft.com/office/powerpoint/2010/main" val="3651395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E370A7-C7ED-4C5C-97D2-D0843D31063E}"/>
              </a:ext>
            </a:extLst>
          </p:cNvPr>
          <p:cNvSpPr>
            <a:spLocks noGrp="1"/>
          </p:cNvSpPr>
          <p:nvPr>
            <p:ph type="title"/>
          </p:nvPr>
        </p:nvSpPr>
        <p:spPr>
          <a:xfrm>
            <a:off x="870281" y="1171662"/>
            <a:ext cx="8508611" cy="3836565"/>
          </a:xfrm>
        </p:spPr>
        <p:txBody>
          <a:bodyPr>
            <a:normAutofit/>
          </a:bodyPr>
          <a:lstStyle/>
          <a:p>
            <a:pPr algn="ctr"/>
            <a:r>
              <a:rPr lang="ru-RU" sz="4800" b="1" i="1" dirty="0"/>
              <a:t>Описание тестовых областей и функций</a:t>
            </a:r>
            <a:r>
              <a:rPr lang="ru-RU" sz="4800" b="1" dirty="0"/>
              <a:t>. </a:t>
            </a:r>
            <a:r>
              <a:rPr lang="ru-RU" sz="4800" i="1" dirty="0"/>
              <a:t>Демонстрация работы метода базисных потенциалов</a:t>
            </a:r>
          </a:p>
        </p:txBody>
      </p:sp>
    </p:spTree>
    <p:extLst>
      <p:ext uri="{BB962C8B-B14F-4D97-AF65-F5344CB8AC3E}">
        <p14:creationId xmlns:p14="http://schemas.microsoft.com/office/powerpoint/2010/main" val="42688437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F887862A-1B62-4FD8-98EB-C62FDCA0EFC2}"/>
              </a:ext>
            </a:extLst>
          </p:cNvPr>
          <p:cNvSpPr>
            <a:spLocks noGrp="1"/>
          </p:cNvSpPr>
          <p:nvPr>
            <p:ph idx="1"/>
          </p:nvPr>
        </p:nvSpPr>
        <p:spPr>
          <a:xfrm>
            <a:off x="60000" y="266424"/>
            <a:ext cx="2462415" cy="2827564"/>
          </a:xfrm>
        </p:spPr>
        <p:txBody>
          <a:bodyPr>
            <a:noAutofit/>
          </a:bodyPr>
          <a:lstStyle/>
          <a:p>
            <a:r>
              <a:rPr lang="ru-RU" sz="1700" dirty="0"/>
              <a:t>Для тестирования в программе используются </a:t>
            </a:r>
            <a:r>
              <a:rPr lang="ru-RU" sz="1700" u="sng" dirty="0"/>
              <a:t>4 области</a:t>
            </a:r>
            <a:r>
              <a:rPr lang="ru-RU" sz="1700" dirty="0"/>
              <a:t>, границы которых показаны на рисунках (слева направо и сверху вниз по возрастанию нумерации)</a:t>
            </a:r>
          </a:p>
        </p:txBody>
      </p:sp>
      <p:pic>
        <p:nvPicPr>
          <p:cNvPr id="4" name="Рисунок 3">
            <a:extLst>
              <a:ext uri="{FF2B5EF4-FFF2-40B4-BE49-F238E27FC236}">
                <a16:creationId xmlns:a16="http://schemas.microsoft.com/office/drawing/2014/main" id="{7EFC0B55-B808-47A5-A9CE-DA56286F8037}"/>
              </a:ext>
            </a:extLst>
          </p:cNvPr>
          <p:cNvPicPr>
            <a:picLocks noChangeAspect="1"/>
          </p:cNvPicPr>
          <p:nvPr/>
        </p:nvPicPr>
        <p:blipFill>
          <a:blip r:embed="rId3"/>
          <a:stretch>
            <a:fillRect/>
          </a:stretch>
        </p:blipFill>
        <p:spPr>
          <a:xfrm>
            <a:off x="2522415" y="125835"/>
            <a:ext cx="3022569" cy="2827564"/>
          </a:xfrm>
          <a:prstGeom prst="rect">
            <a:avLst/>
          </a:prstGeom>
        </p:spPr>
      </p:pic>
      <p:pic>
        <p:nvPicPr>
          <p:cNvPr id="5" name="Рисунок 4">
            <a:extLst>
              <a:ext uri="{FF2B5EF4-FFF2-40B4-BE49-F238E27FC236}">
                <a16:creationId xmlns:a16="http://schemas.microsoft.com/office/drawing/2014/main" id="{D56081A8-3C3E-49BB-9DAF-3F95367A4DDB}"/>
              </a:ext>
            </a:extLst>
          </p:cNvPr>
          <p:cNvPicPr>
            <a:picLocks noChangeAspect="1"/>
          </p:cNvPicPr>
          <p:nvPr/>
        </p:nvPicPr>
        <p:blipFill>
          <a:blip r:embed="rId4"/>
          <a:stretch>
            <a:fillRect/>
          </a:stretch>
        </p:blipFill>
        <p:spPr>
          <a:xfrm>
            <a:off x="5644124" y="250964"/>
            <a:ext cx="3635627" cy="2989294"/>
          </a:xfrm>
          <a:prstGeom prst="rect">
            <a:avLst/>
          </a:prstGeom>
        </p:spPr>
      </p:pic>
      <p:pic>
        <p:nvPicPr>
          <p:cNvPr id="6" name="Рисунок 5">
            <a:extLst>
              <a:ext uri="{FF2B5EF4-FFF2-40B4-BE49-F238E27FC236}">
                <a16:creationId xmlns:a16="http://schemas.microsoft.com/office/drawing/2014/main" id="{56522C7B-F356-4B6B-8AAE-482C9EEA9C67}"/>
              </a:ext>
            </a:extLst>
          </p:cNvPr>
          <p:cNvPicPr>
            <a:picLocks noChangeAspect="1"/>
          </p:cNvPicPr>
          <p:nvPr/>
        </p:nvPicPr>
        <p:blipFill>
          <a:blip r:embed="rId5"/>
          <a:stretch>
            <a:fillRect/>
          </a:stretch>
        </p:blipFill>
        <p:spPr>
          <a:xfrm>
            <a:off x="396843" y="3429000"/>
            <a:ext cx="3385827" cy="2827564"/>
          </a:xfrm>
          <a:prstGeom prst="rect">
            <a:avLst/>
          </a:prstGeom>
        </p:spPr>
      </p:pic>
      <p:pic>
        <p:nvPicPr>
          <p:cNvPr id="7" name="Рисунок 6">
            <a:extLst>
              <a:ext uri="{FF2B5EF4-FFF2-40B4-BE49-F238E27FC236}">
                <a16:creationId xmlns:a16="http://schemas.microsoft.com/office/drawing/2014/main" id="{97B20112-EA32-4C6A-AD99-121F547EE8CC}"/>
              </a:ext>
            </a:extLst>
          </p:cNvPr>
          <p:cNvPicPr>
            <a:picLocks noChangeAspect="1"/>
          </p:cNvPicPr>
          <p:nvPr/>
        </p:nvPicPr>
        <p:blipFill>
          <a:blip r:embed="rId6"/>
          <a:stretch>
            <a:fillRect/>
          </a:stretch>
        </p:blipFill>
        <p:spPr>
          <a:xfrm>
            <a:off x="4249522" y="3767806"/>
            <a:ext cx="3692956" cy="2686507"/>
          </a:xfrm>
          <a:prstGeom prst="rect">
            <a:avLst/>
          </a:prstGeom>
        </p:spPr>
      </p:pic>
    </p:spTree>
    <p:extLst>
      <p:ext uri="{BB962C8B-B14F-4D97-AF65-F5344CB8AC3E}">
        <p14:creationId xmlns:p14="http://schemas.microsoft.com/office/powerpoint/2010/main" val="1694351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2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2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 tmFilter="0,0; .5, 1; 1, 1"/>
                                        <p:tgtEl>
                                          <p:spTgt spid="3">
                                            <p:txEl>
                                              <p:pRg st="0" end="0"/>
                                            </p:txEl>
                                          </p:spTgt>
                                        </p:tgtEl>
                                      </p:cBhvr>
                                    </p:animEffect>
                                  </p:childTnLst>
                                </p:cTn>
                              </p:par>
                              <p:par>
                                <p:cTn id="12" presetID="21" presetClass="entr" presetSubtype="1" fill="hold" nodeType="withEffect">
                                  <p:stCondLst>
                                    <p:cond delay="10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par>
                                <p:cTn id="15" presetID="53" presetClass="entr" presetSubtype="16"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 calcmode="lin" valueType="num">
                                      <p:cBhvr>
                                        <p:cTn id="17" dur="1750" fill="hold"/>
                                        <p:tgtEl>
                                          <p:spTgt spid="5"/>
                                        </p:tgtEl>
                                        <p:attrNameLst>
                                          <p:attrName>ppt_w</p:attrName>
                                        </p:attrNameLst>
                                      </p:cBhvr>
                                      <p:tavLst>
                                        <p:tav tm="0">
                                          <p:val>
                                            <p:fltVal val="0"/>
                                          </p:val>
                                        </p:tav>
                                        <p:tav tm="100000">
                                          <p:val>
                                            <p:strVal val="#ppt_w"/>
                                          </p:val>
                                        </p:tav>
                                      </p:tavLst>
                                    </p:anim>
                                    <p:anim calcmode="lin" valueType="num">
                                      <p:cBhvr>
                                        <p:cTn id="18" dur="1750" fill="hold"/>
                                        <p:tgtEl>
                                          <p:spTgt spid="5"/>
                                        </p:tgtEl>
                                        <p:attrNameLst>
                                          <p:attrName>ppt_h</p:attrName>
                                        </p:attrNameLst>
                                      </p:cBhvr>
                                      <p:tavLst>
                                        <p:tav tm="0">
                                          <p:val>
                                            <p:fltVal val="0"/>
                                          </p:val>
                                        </p:tav>
                                        <p:tav tm="100000">
                                          <p:val>
                                            <p:strVal val="#ppt_h"/>
                                          </p:val>
                                        </p:tav>
                                      </p:tavLst>
                                    </p:anim>
                                    <p:animEffect transition="in" filter="fade">
                                      <p:cBhvr>
                                        <p:cTn id="19" dur="1750"/>
                                        <p:tgtEl>
                                          <p:spTgt spid="5"/>
                                        </p:tgtEl>
                                      </p:cBhvr>
                                    </p:animEffect>
                                  </p:childTnLst>
                                </p:cTn>
                              </p:par>
                              <p:par>
                                <p:cTn id="20" presetID="6" presetClass="entr" presetSubtype="16" fill="hold" nodeType="with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45" presetClass="entr" presetSubtype="0" fill="hold" nodeType="withEffect">
                                  <p:stCondLst>
                                    <p:cond delay="2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500"/>
                                        <p:tgtEl>
                                          <p:spTgt spid="7"/>
                                        </p:tgtEl>
                                      </p:cBhvr>
                                    </p:animEffect>
                                    <p:anim calcmode="lin" valueType="num">
                                      <p:cBhvr>
                                        <p:cTn id="26" dur="1500" fill="hold"/>
                                        <p:tgtEl>
                                          <p:spTgt spid="7"/>
                                        </p:tgtEl>
                                        <p:attrNameLst>
                                          <p:attrName>ppt_w</p:attrName>
                                        </p:attrNameLst>
                                      </p:cBhvr>
                                      <p:tavLst>
                                        <p:tav tm="0" fmla="#ppt_w*sin(2.5*pi*$)">
                                          <p:val>
                                            <p:fltVal val="0"/>
                                          </p:val>
                                        </p:tav>
                                        <p:tav tm="100000">
                                          <p:val>
                                            <p:fltVal val="1"/>
                                          </p:val>
                                        </p:tav>
                                      </p:tavLst>
                                    </p:anim>
                                    <p:anim calcmode="lin" valueType="num">
                                      <p:cBhvr>
                                        <p:cTn id="27" dur="1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Аспект">
  <a:themeElements>
    <a:clrScheme name="Фиолетовый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Аспект">
  <a:themeElements>
    <a:clrScheme name="Аспект">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2_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4.xml><?xml version="1.0" encoding="utf-8"?>
<a:theme xmlns:a="http://schemas.openxmlformats.org/drawingml/2006/main" name="3_Аспект">
  <a:themeElements>
    <a:clrScheme name="Аспект">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5.xml><?xml version="1.0" encoding="utf-8"?>
<a:theme xmlns:a="http://schemas.openxmlformats.org/drawingml/2006/main" name="4_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Ретро">
  <a:themeElements>
    <a:clrScheme name="Ретр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5_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8.xml><?xml version="1.0" encoding="utf-8"?>
<a:theme xmlns:a="http://schemas.openxmlformats.org/drawingml/2006/main" name="Базис">
  <a:themeElements>
    <a:clrScheme name="Другая 3">
      <a:dk1>
        <a:srgbClr val="000000"/>
      </a:dk1>
      <a:lt1>
        <a:srgbClr val="92D050"/>
      </a:lt1>
      <a:dk2>
        <a:srgbClr val="565349"/>
      </a:dk2>
      <a:lt2>
        <a:srgbClr val="DDDDDD"/>
      </a:lt2>
      <a:accent1>
        <a:srgbClr val="00B050"/>
      </a:accent1>
      <a:accent2>
        <a:srgbClr val="00B050"/>
      </a:accent2>
      <a:accent3>
        <a:srgbClr val="49711E"/>
      </a:accent3>
      <a:accent4>
        <a:srgbClr val="00B050"/>
      </a:accent4>
      <a:accent5>
        <a:srgbClr val="00B050"/>
      </a:accent5>
      <a:accent6>
        <a:srgbClr val="49711E"/>
      </a:accent6>
      <a:hlink>
        <a:srgbClr val="0070C0"/>
      </a:hlink>
      <a:folHlink>
        <a:srgbClr val="B2B2B2"/>
      </a:folHlink>
    </a:clrScheme>
    <a:fontScheme name="Базис">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Базис">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Override1.xml><?xml version="1.0" encoding="utf-8"?>
<a:themeOverride xmlns:a="http://schemas.openxmlformats.org/drawingml/2006/main">
  <a:clrScheme name="Зеленый и желтый">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10.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1.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2.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3.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4.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5.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6.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7.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18.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2.xml><?xml version="1.0" encoding="utf-8"?>
<a:themeOverride xmlns:a="http://schemas.openxmlformats.org/drawingml/2006/main">
  <a:clrScheme name="Зеленый и желтый">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3.xml><?xml version="1.0" encoding="utf-8"?>
<a:themeOverride xmlns:a="http://schemas.openxmlformats.org/drawingml/2006/main">
  <a:clrScheme name="Зеленый и желтый">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4.xml><?xml version="1.0" encoding="utf-8"?>
<a:themeOverride xmlns:a="http://schemas.openxmlformats.org/drawingml/2006/main">
  <a:clrScheme name="Зеленый и желтый">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5.xml><?xml version="1.0" encoding="utf-8"?>
<a:themeOverride xmlns:a="http://schemas.openxmlformats.org/drawingml/2006/main">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6.xml><?xml version="1.0" encoding="utf-8"?>
<a:themeOverride xmlns:a="http://schemas.openxmlformats.org/drawingml/2006/main">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7.xml><?xml version="1.0" encoding="utf-8"?>
<a:themeOverride xmlns:a="http://schemas.openxmlformats.org/drawingml/2006/main">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8.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9.xml><?xml version="1.0" encoding="utf-8"?>
<a:themeOverride xmlns:a="http://schemas.openxmlformats.org/drawingml/2006/main">
  <a:clrScheme name="Оранжевый и красный">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emplate>Facet</Template>
  <TotalTime>545</TotalTime>
  <Words>2360</Words>
  <Application>Microsoft Office PowerPoint</Application>
  <PresentationFormat>Широкоэкранный</PresentationFormat>
  <Paragraphs>101</Paragraphs>
  <Slides>30</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8</vt:i4>
      </vt:variant>
      <vt:variant>
        <vt:lpstr>Заголовки слайдов</vt:lpstr>
      </vt:variant>
      <vt:variant>
        <vt:i4>30</vt:i4>
      </vt:variant>
    </vt:vector>
  </HeadingPairs>
  <TitlesOfParts>
    <vt:vector size="45" baseType="lpstr">
      <vt:lpstr>Arial</vt:lpstr>
      <vt:lpstr>Calibri</vt:lpstr>
      <vt:lpstr>Calibri Light</vt:lpstr>
      <vt:lpstr>Cambria Math</vt:lpstr>
      <vt:lpstr>Corbel</vt:lpstr>
      <vt:lpstr>Trebuchet MS</vt:lpstr>
      <vt:lpstr>Wingdings 3</vt:lpstr>
      <vt:lpstr>Аспект</vt:lpstr>
      <vt:lpstr>1_Аспект</vt:lpstr>
      <vt:lpstr>2_Аспект</vt:lpstr>
      <vt:lpstr>3_Аспект</vt:lpstr>
      <vt:lpstr>4_Аспект</vt:lpstr>
      <vt:lpstr>Ретро</vt:lpstr>
      <vt:lpstr>5_Аспект</vt:lpstr>
      <vt:lpstr>Базис</vt:lpstr>
      <vt:lpstr>РЕШЕНИЕ И ИССЛЕДОВАНИЕ РЕШЕНИЯ ВНУТРЕННЕЙ ЗАДАЧИ ДИРИХЛЕ ДЛЯ УРАВНЕНИЯ ЛАПЛАСА В ОДНОСВЯЗНОЙ ОБЛАСТИ МЕТОДОМ БАЗИСНЫХ ПОТЕНЦИАЛОВ</vt:lpstr>
      <vt:lpstr>Постановка задачи</vt:lpstr>
      <vt:lpstr>Почему аппроксимация всегда возможна?</vt:lpstr>
      <vt:lpstr>Суть метода базисных потенциалов</vt:lpstr>
      <vt:lpstr>Выбор точек</vt:lpstr>
      <vt:lpstr>Определение функций</vt:lpstr>
      <vt:lpstr>Аппроксимация</vt:lpstr>
      <vt:lpstr>Описание тестовых областей и функций. Демонстрация работы метода базисных потенциалов</vt:lpstr>
      <vt:lpstr>Презентация PowerPoint</vt:lpstr>
      <vt:lpstr>Презентация PowerPoint</vt:lpstr>
      <vt:lpstr>Демонстрация эффективности метода базисных потенциалов</vt:lpstr>
      <vt:lpstr>Презентация PowerPoint</vt:lpstr>
      <vt:lpstr>Презентация PowerPoint</vt:lpstr>
      <vt:lpstr>Презентация PowerPoint</vt:lpstr>
      <vt:lpstr>Поиск устойчивого метода решения</vt:lpstr>
      <vt:lpstr>Обнаружение неустойчивости</vt:lpstr>
      <vt:lpstr>Как выглядит неустойчивость</vt:lpstr>
      <vt:lpstr>Неустойчивость метода Гаусса</vt:lpstr>
      <vt:lpstr>Неустойчивость метода наискорейшего спуска</vt:lpstr>
      <vt:lpstr>Попытки создать устойчивый метод…</vt:lpstr>
      <vt:lpstr>Объединение метода Гаусса и метода наискорейшего спуска (гибридный метод)</vt:lpstr>
      <vt:lpstr>Новое видение задачи</vt:lpstr>
      <vt:lpstr>Включение метода покоординатного спуска и его бесполезность</vt:lpstr>
      <vt:lpstr>Создание устойчивого метода</vt:lpstr>
      <vt:lpstr>Презентация PowerPoint</vt:lpstr>
      <vt:lpstr>Закономерности качества аппроксимации от расположения точек</vt:lpstr>
      <vt:lpstr>Презентация PowerPoint</vt:lpstr>
      <vt:lpstr>Описание контуров, вблизи которых берутся базисные точки</vt:lpstr>
      <vt:lpstr>Зависимость качества аппроксимации от кривых, вблизи которых берутся базисные точки</vt:lpstr>
      <vt:lpstr>Существование наборов точек, дающих машинный ноль при аппроксимации или никогда не дающих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РЕШЕНИЕ И ИССЛЕДОВАНИЕ РЕШЕНИЯ ВНУТРЕННЕЙ ЗАДАЧИ ДИРИХЛЕ ДЛЯ УРАВНЕНИЯ ЛАПЛАСА В ОДНОСВЯЗНОЙ ОБЛАСТИ МЕТОДОМ БАЗИСНЫХ ПОТЕНЦИАЛОВ</dc:title>
  <dc:creator>ДМ.Па</dc:creator>
  <cp:lastModifiedBy>ДМ.Па</cp:lastModifiedBy>
  <cp:revision>85</cp:revision>
  <dcterms:created xsi:type="dcterms:W3CDTF">2018-04-02T15:12:53Z</dcterms:created>
  <dcterms:modified xsi:type="dcterms:W3CDTF">2018-04-03T12:30:55Z</dcterms:modified>
</cp:coreProperties>
</file>